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pptx" ContentType="application/vnd.openxmlformats-officedocument.presentationml.presentation"/>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56" r:id="rId5"/>
    <p:sldId id="545" r:id="rId6"/>
    <p:sldId id="267" r:id="rId7"/>
    <p:sldId id="521" r:id="rId8"/>
    <p:sldId id="269" r:id="rId9"/>
    <p:sldId id="529" r:id="rId10"/>
    <p:sldId id="530" r:id="rId11"/>
    <p:sldId id="526" r:id="rId12"/>
    <p:sldId id="531" r:id="rId13"/>
    <p:sldId id="532" r:id="rId14"/>
    <p:sldId id="533" r:id="rId15"/>
    <p:sldId id="534" r:id="rId16"/>
    <p:sldId id="535" r:id="rId17"/>
    <p:sldId id="536" r:id="rId18"/>
    <p:sldId id="537" r:id="rId19"/>
    <p:sldId id="538" r:id="rId20"/>
    <p:sldId id="539" r:id="rId21"/>
    <p:sldId id="540" r:id="rId22"/>
    <p:sldId id="541" r:id="rId23"/>
    <p:sldId id="542" r:id="rId24"/>
    <p:sldId id="543" r:id="rId25"/>
    <p:sldId id="547" r:id="rId26"/>
  </p:sldIdLst>
  <p:sldSz cx="9906000" cy="6858000" type="A4"/>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98" userDrawn="1">
          <p15:clr>
            <a:srgbClr val="A4A3A4"/>
          </p15:clr>
        </p15:guide>
        <p15:guide id="3" orient="horz" pos="4088" userDrawn="1">
          <p15:clr>
            <a:srgbClr val="A4A3A4"/>
          </p15:clr>
        </p15:guide>
        <p15:guide id="4" orient="horz" pos="4292" userDrawn="1">
          <p15:clr>
            <a:srgbClr val="A4A3A4"/>
          </p15:clr>
        </p15:guide>
        <p15:guide id="5" pos="1906" userDrawn="1">
          <p15:clr>
            <a:srgbClr val="A4A3A4"/>
          </p15:clr>
        </p15:guide>
        <p15:guide id="6" orient="horz" pos="1911" userDrawn="1">
          <p15:clr>
            <a:srgbClr val="A4A3A4"/>
          </p15:clr>
        </p15:guide>
        <p15:guide id="8" pos="5376" userDrawn="1">
          <p15:clr>
            <a:srgbClr val="A4A3A4"/>
          </p15:clr>
        </p15:guide>
        <p15:guide id="9" orient="horz" pos="843" userDrawn="1">
          <p15:clr>
            <a:srgbClr val="A4A3A4"/>
          </p15:clr>
        </p15:guide>
        <p15:guide id="10" orient="horz" pos="3866" userDrawn="1">
          <p15:clr>
            <a:srgbClr val="A4A3A4"/>
          </p15:clr>
        </p15:guide>
        <p15:guide id="11" pos="3794" userDrawn="1">
          <p15:clr>
            <a:srgbClr val="A4A3A4"/>
          </p15:clr>
        </p15:guide>
        <p15:guide id="12" pos="5655" userDrawn="1">
          <p15:clr>
            <a:srgbClr val="A4A3A4"/>
          </p15:clr>
        </p15:guide>
        <p15:guide id="13" pos="35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varScale="1">
        <p:scale>
          <a:sx n="106" d="100"/>
          <a:sy n="106" d="100"/>
        </p:scale>
        <p:origin x="1470" y="108"/>
      </p:cViewPr>
      <p:guideLst>
        <p:guide pos="698"/>
        <p:guide orient="horz" pos="4088"/>
        <p:guide orient="horz" pos="4292"/>
        <p:guide pos="1906"/>
        <p:guide orient="horz" pos="1911"/>
        <p:guide pos="5376"/>
        <p:guide orient="horz" pos="843"/>
        <p:guide orient="horz" pos="3866"/>
        <p:guide pos="3794"/>
        <p:guide pos="5655"/>
        <p:guide pos="3589"/>
      </p:guideLst>
    </p:cSldViewPr>
  </p:slideViewPr>
  <p:outlineViewPr>
    <p:cViewPr>
      <p:scale>
        <a:sx n="33" d="100"/>
        <a:sy n="33" d="100"/>
      </p:scale>
      <p:origin x="0" y="-25896"/>
    </p:cViewPr>
  </p:outlineViewPr>
  <p:notesTextViewPr>
    <p:cViewPr>
      <p:scale>
        <a:sx n="3" d="2"/>
        <a:sy n="3" d="2"/>
      </p:scale>
      <p:origin x="0" y="0"/>
    </p:cViewPr>
  </p:notesTextViewPr>
  <p:sorterViewPr>
    <p:cViewPr>
      <p:scale>
        <a:sx n="100" d="100"/>
        <a:sy n="100" d="100"/>
      </p:scale>
      <p:origin x="0" y="-536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5/1/2017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662460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1739674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3468842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22</a:t>
            </a:fld>
            <a:endParaRPr lang="en-US"/>
          </a:p>
        </p:txBody>
      </p:sp>
    </p:spTree>
    <p:extLst>
      <p:ext uri="{BB962C8B-B14F-4D97-AF65-F5344CB8AC3E}">
        <p14:creationId xmlns:p14="http://schemas.microsoft.com/office/powerpoint/2010/main" val="2075453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7011157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8"/>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10" r:id="rId1"/>
    <p:sldLayoutId id="2147483675" r:id="rId2"/>
    <p:sldLayoutId id="2147483730" r:id="rId3"/>
    <p:sldLayoutId id="2147483705" r:id="rId4"/>
    <p:sldLayoutId id="2147483682" r:id="rId5"/>
    <p:sldLayoutId id="2147483733" r:id="rId6"/>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package" Target="../embeddings/Microsoft_Excel_Worksheet1.xlsx"/></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package" Target="../embeddings/Microsoft_Word_Document3.docx"/><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3.xml"/><Relationship Id="rId7" Type="http://schemas.openxmlformats.org/officeDocument/2006/relationships/package" Target="../embeddings/Microsoft_Excel_Worksheet5.xlsx"/><Relationship Id="rId2" Type="http://schemas.openxmlformats.org/officeDocument/2006/relationships/tags" Target="../tags/tag9.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package" Target="../embeddings/Microsoft_PowerPoint_Presentation4.pptx"/><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package" Target="../embeddings/Microsoft_Word_Document2.docx"/><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15200" y="1346400"/>
            <a:ext cx="6833550" cy="3510000"/>
          </a:xfrm>
        </p:spPr>
        <p:txBody>
          <a:bodyPr/>
          <a:lstStyle/>
          <a:p>
            <a:r>
              <a:rPr lang="en-US" sz="10000" noProof="0" dirty="0" smtClean="0"/>
              <a:t>Workbook</a:t>
            </a:r>
            <a:br>
              <a:rPr lang="en-US" sz="10000" noProof="0" dirty="0" smtClean="0"/>
            </a:br>
            <a:r>
              <a:rPr lang="en-US" sz="10000" noProof="0" dirty="0"/>
              <a:t>Process Letters and Analysis of Offers</a:t>
            </a:r>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a:p>
            <a:pPr algn="ctr"/>
            <a:r>
              <a:rPr lang="en-US" sz="900" dirty="0">
                <a:solidFill>
                  <a:schemeClr val="bg1"/>
                </a:solidFill>
              </a:rPr>
              <a:t>Template for an Analysis of Offers</a:t>
            </a:r>
          </a:p>
          <a:p>
            <a:pPr algn="ctr"/>
            <a:endParaRPr lang="en-US" sz="900" dirty="0" smtClean="0">
              <a:solidFill>
                <a:schemeClr val="bg1"/>
              </a:solidFill>
            </a:endParaRPr>
          </a:p>
        </p:txBody>
      </p:sp>
      <p:graphicFrame>
        <p:nvGraphicFramePr>
          <p:cNvPr id="3" name="Objekt 2"/>
          <p:cNvGraphicFramePr>
            <a:graphicFrameLocks noChangeAspect="1"/>
          </p:cNvGraphicFramePr>
          <p:nvPr>
            <p:extLst>
              <p:ext uri="{D42A27DB-BD31-4B8C-83A1-F6EECF244321}">
                <p14:modId xmlns:p14="http://schemas.microsoft.com/office/powerpoint/2010/main" val="2940773245"/>
              </p:ext>
            </p:extLst>
          </p:nvPr>
        </p:nvGraphicFramePr>
        <p:xfrm>
          <a:off x="-1143002" y="6046211"/>
          <a:ext cx="914400" cy="771525"/>
        </p:xfrm>
        <a:graphic>
          <a:graphicData uri="http://schemas.openxmlformats.org/presentationml/2006/ole">
            <mc:AlternateContent xmlns:mc="http://schemas.openxmlformats.org/markup-compatibility/2006">
              <mc:Choice xmlns:v="urn:schemas-microsoft-com:vml" Requires="v">
                <p:oleObj spid="_x0000_s1190"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1143002" y="604621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rrowheads="1"/>
          </p:cNvPicPr>
          <p:nvPr/>
        </p:nvPicPr>
        <p:blipFill>
          <a:blip r:embed="rId3" cstate="print"/>
          <a:srcRect/>
          <a:stretch>
            <a:fillRect/>
          </a:stretch>
        </p:blipFill>
        <p:spPr bwMode="auto">
          <a:xfrm>
            <a:off x="2461846" y="1431193"/>
            <a:ext cx="3235569" cy="4589994"/>
          </a:xfrm>
          <a:prstGeom prst="rect">
            <a:avLst/>
          </a:prstGeom>
          <a:noFill/>
          <a:ln w="9525">
            <a:solidFill>
              <a:srgbClr val="D9D9D9"/>
            </a:solidFill>
            <a:miter lim="800000"/>
            <a:headEnd/>
            <a:tailEnd/>
          </a:ln>
        </p:spPr>
      </p:pic>
      <p:sp>
        <p:nvSpPr>
          <p:cNvPr id="5" name="Textplatzhalter 4"/>
          <p:cNvSpPr>
            <a:spLocks noGrp="1"/>
          </p:cNvSpPr>
          <p:nvPr>
            <p:ph type="body" sz="quarter" idx="10"/>
          </p:nvPr>
        </p:nvSpPr>
        <p:spPr/>
        <p:txBody>
          <a:bodyPr/>
          <a:lstStyle/>
          <a:p>
            <a:pPr>
              <a:lnSpc>
                <a:spcPct val="123000"/>
              </a:lnSpc>
              <a:spcBef>
                <a:spcPts val="400"/>
              </a:spcBef>
            </a:pPr>
            <a:r>
              <a:rPr lang="en-US" noProof="0" dirty="0"/>
              <a:t>The question of the provider of the first draft of the SPA and the note regarding the termination of the process to the sole discretion of the buyer and the advisor are of crucial importance in the Process Letter.</a:t>
            </a:r>
          </a:p>
        </p:txBody>
      </p:sp>
      <p:sp>
        <p:nvSpPr>
          <p:cNvPr id="8" name="Textplatzhalter 7"/>
          <p:cNvSpPr>
            <a:spLocks noGrp="1"/>
          </p:cNvSpPr>
          <p:nvPr>
            <p:ph type="body" sz="quarter" idx="12"/>
          </p:nvPr>
        </p:nvSpPr>
        <p:spPr/>
        <p:txBody>
          <a:bodyPr/>
          <a:lstStyle/>
          <a:p>
            <a:r>
              <a:rPr lang="en-US" noProof="0" dirty="0"/>
              <a:t>Key content</a:t>
            </a:r>
          </a:p>
          <a:p>
            <a:pPr lvl="2"/>
            <a:r>
              <a:rPr lang="en-US" noProof="0" dirty="0"/>
              <a:t>The information provided and the respective steps may vary depending on the size of the asset, the field of potential buyers and the related sector knowledge of the players</a:t>
            </a:r>
          </a:p>
          <a:p>
            <a:pPr lvl="2"/>
            <a:r>
              <a:rPr lang="en-US" noProof="0" dirty="0"/>
              <a:t>The question of which party will provide a first draft of the SPA is absolutely crucial since the initial SPA sets the anchor for the SPA negotiation. In most cases, the draft SPA will be provided by the seller, but there are certain regions where potential buyer present the initial document</a:t>
            </a:r>
          </a:p>
          <a:p>
            <a:pPr lvl="2"/>
            <a:r>
              <a:rPr lang="en-US" noProof="0" dirty="0"/>
              <a:t>This clause is particularly important since disgruntled bidders who were excluded in the very last phase of the transaction and have spend significant amounts of time and money for the due diligence (e.g. external advisors, internal M&amp;A and due diligence staff, </a:t>
            </a:r>
            <a:r>
              <a:rPr lang="en-US" noProof="0" dirty="0" smtClean="0"/>
              <a:t>etc.) </a:t>
            </a:r>
            <a:r>
              <a:rPr lang="en-US" noProof="0" dirty="0"/>
              <a:t>often seek to recover their costs by suing the sell side advisor. This is relatively common during:</a:t>
            </a:r>
          </a:p>
          <a:p>
            <a:pPr lvl="3"/>
            <a:r>
              <a:rPr lang="en-US" noProof="0" dirty="0"/>
              <a:t>Divestment processes resulting from insolvencies and insolvency administrators as KPMG’s clients</a:t>
            </a:r>
          </a:p>
          <a:p>
            <a:pPr lvl="3"/>
            <a:r>
              <a:rPr lang="en-US" noProof="0" dirty="0"/>
              <a:t>Public tendering processes with public authorities as KPMG’s clients</a:t>
            </a:r>
          </a:p>
          <a:p>
            <a:endParaRPr lang="en-US" noProof="0" dirty="0"/>
          </a:p>
        </p:txBody>
      </p:sp>
      <p:sp>
        <p:nvSpPr>
          <p:cNvPr id="4" name="Titel 3"/>
          <p:cNvSpPr>
            <a:spLocks noGrp="1"/>
          </p:cNvSpPr>
          <p:nvPr>
            <p:ph type="title"/>
          </p:nvPr>
        </p:nvSpPr>
        <p:spPr/>
        <p:txBody>
          <a:bodyPr/>
          <a:lstStyle/>
          <a:p>
            <a:r>
              <a:rPr lang="en-US" noProof="0" dirty="0"/>
              <a:t>Process Letter I </a:t>
            </a:r>
            <a:r>
              <a:rPr lang="en-US" noProof="0" dirty="0" smtClean="0"/>
              <a:t>(3/5</a:t>
            </a:r>
            <a:r>
              <a:rPr lang="en-US" noProof="0" dirty="0"/>
              <a:t>)</a:t>
            </a:r>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graphicFrame>
        <p:nvGraphicFramePr>
          <p:cNvPr id="27"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Standard Process Letter I</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33" name="Oval 12"/>
          <p:cNvSpPr/>
          <p:nvPr/>
        </p:nvSpPr>
        <p:spPr>
          <a:xfrm>
            <a:off x="6017810" y="164583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6</a:t>
            </a:r>
            <a:endParaRPr lang="en-US" sz="800" b="1" dirty="0"/>
          </a:p>
        </p:txBody>
      </p:sp>
      <p:sp>
        <p:nvSpPr>
          <p:cNvPr id="34" name="Oval 12"/>
          <p:cNvSpPr/>
          <p:nvPr/>
        </p:nvSpPr>
        <p:spPr>
          <a:xfrm>
            <a:off x="6017810" y="2120617"/>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7</a:t>
            </a:r>
            <a:endParaRPr lang="en-US" sz="800" b="1" dirty="0"/>
          </a:p>
        </p:txBody>
      </p:sp>
      <p:sp>
        <p:nvSpPr>
          <p:cNvPr id="35" name="Oval 12"/>
          <p:cNvSpPr/>
          <p:nvPr/>
        </p:nvSpPr>
        <p:spPr>
          <a:xfrm>
            <a:off x="6017810" y="2894337"/>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8</a:t>
            </a:r>
            <a:endParaRPr lang="en-US" sz="800" b="1" dirty="0"/>
          </a:p>
        </p:txBody>
      </p:sp>
      <p:sp>
        <p:nvSpPr>
          <p:cNvPr id="16" name="Oval 13"/>
          <p:cNvSpPr/>
          <p:nvPr/>
        </p:nvSpPr>
        <p:spPr>
          <a:xfrm>
            <a:off x="5367179" y="2764563"/>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7</a:t>
            </a:r>
            <a:endParaRPr lang="en-US" sz="800" b="1" dirty="0"/>
          </a:p>
        </p:txBody>
      </p:sp>
      <p:sp>
        <p:nvSpPr>
          <p:cNvPr id="17" name="Oval 12"/>
          <p:cNvSpPr/>
          <p:nvPr/>
        </p:nvSpPr>
        <p:spPr>
          <a:xfrm>
            <a:off x="5367179" y="2551438"/>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6</a:t>
            </a:r>
            <a:endParaRPr lang="en-US" sz="800" b="1" dirty="0"/>
          </a:p>
        </p:txBody>
      </p:sp>
      <p:sp>
        <p:nvSpPr>
          <p:cNvPr id="18" name="Oval 20"/>
          <p:cNvSpPr/>
          <p:nvPr/>
        </p:nvSpPr>
        <p:spPr>
          <a:xfrm>
            <a:off x="5367179" y="471491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8</a:t>
            </a:r>
            <a:endParaRPr lang="en-US" sz="800" b="1" dirty="0"/>
          </a:p>
        </p:txBody>
      </p:sp>
    </p:spTree>
    <p:extLst>
      <p:ext uri="{BB962C8B-B14F-4D97-AF65-F5344CB8AC3E}">
        <p14:creationId xmlns:p14="http://schemas.microsoft.com/office/powerpoint/2010/main" val="5768523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p:cNvPicPr>
            <a:picLocks noChangeArrowheads="1"/>
          </p:cNvPicPr>
          <p:nvPr/>
        </p:nvPicPr>
        <p:blipFill>
          <a:blip r:embed="rId3" cstate="print"/>
          <a:srcRect/>
          <a:stretch>
            <a:fillRect/>
          </a:stretch>
        </p:blipFill>
        <p:spPr bwMode="auto">
          <a:xfrm>
            <a:off x="2461846" y="1431193"/>
            <a:ext cx="3235569" cy="4589994"/>
          </a:xfrm>
          <a:prstGeom prst="rect">
            <a:avLst/>
          </a:prstGeom>
          <a:noFill/>
          <a:ln w="9525">
            <a:solidFill>
              <a:srgbClr val="D9D9D9"/>
            </a:solidFill>
            <a:miter lim="800000"/>
            <a:headEnd/>
            <a:tailEnd/>
          </a:ln>
        </p:spPr>
      </p:pic>
      <p:sp>
        <p:nvSpPr>
          <p:cNvPr id="5" name="Textplatzhalter 4"/>
          <p:cNvSpPr>
            <a:spLocks noGrp="1"/>
          </p:cNvSpPr>
          <p:nvPr>
            <p:ph type="body" sz="quarter" idx="10"/>
          </p:nvPr>
        </p:nvSpPr>
        <p:spPr/>
        <p:txBody>
          <a:bodyPr/>
          <a:lstStyle/>
          <a:p>
            <a:pPr>
              <a:lnSpc>
                <a:spcPct val="123000"/>
              </a:lnSpc>
              <a:spcBef>
                <a:spcPts val="400"/>
              </a:spcBef>
            </a:pPr>
            <a:r>
              <a:rPr lang="en-US" noProof="0" dirty="0"/>
              <a:t>Controlling the flow of information is a crucial task for the sell side advisor since it minimizes the risk for the client.</a:t>
            </a:r>
          </a:p>
        </p:txBody>
      </p:sp>
      <p:sp>
        <p:nvSpPr>
          <p:cNvPr id="8" name="Textplatzhalter 7"/>
          <p:cNvSpPr>
            <a:spLocks noGrp="1"/>
          </p:cNvSpPr>
          <p:nvPr>
            <p:ph type="body" sz="quarter" idx="12"/>
          </p:nvPr>
        </p:nvSpPr>
        <p:spPr/>
        <p:txBody>
          <a:bodyPr/>
          <a:lstStyle/>
          <a:p>
            <a:r>
              <a:rPr lang="en-US" noProof="0" dirty="0"/>
              <a:t>Key content</a:t>
            </a:r>
          </a:p>
          <a:p>
            <a:pPr lvl="2"/>
            <a:r>
              <a:rPr lang="en-US" noProof="0" dirty="0"/>
              <a:t>It is extremely important that all document and file exchanges, meeting requests, questions by the bidders, answers by the client and any other information flow between buyer and seller go through the hands of KPMG:</a:t>
            </a:r>
          </a:p>
          <a:p>
            <a:pPr lvl="3"/>
            <a:r>
              <a:rPr lang="en-US" noProof="0" dirty="0"/>
              <a:t>It is one of the sell side advisor’s responsibilities to document the information exchange in a way that all information that the buyer received (and possibly used in the calculation of the purchase price), can be monitored</a:t>
            </a:r>
          </a:p>
          <a:p>
            <a:pPr lvl="3"/>
            <a:r>
              <a:rPr lang="en-US" noProof="0" dirty="0"/>
              <a:t>Otherwise, the final buyer could claim that he did not have knowledge of certain issues (e.g. environmental issues with the site) and hold the seller or KPMG liable</a:t>
            </a:r>
          </a:p>
          <a:p>
            <a:endParaRPr lang="en-US" noProof="0" dirty="0"/>
          </a:p>
        </p:txBody>
      </p:sp>
      <p:sp>
        <p:nvSpPr>
          <p:cNvPr id="4" name="Titel 3"/>
          <p:cNvSpPr>
            <a:spLocks noGrp="1"/>
          </p:cNvSpPr>
          <p:nvPr>
            <p:ph type="title"/>
          </p:nvPr>
        </p:nvSpPr>
        <p:spPr/>
        <p:txBody>
          <a:bodyPr/>
          <a:lstStyle/>
          <a:p>
            <a:r>
              <a:rPr lang="en-US" noProof="0" dirty="0"/>
              <a:t>Process Letter I </a:t>
            </a:r>
            <a:r>
              <a:rPr lang="en-US" noProof="0" dirty="0" smtClean="0"/>
              <a:t>(4/5</a:t>
            </a:r>
            <a:r>
              <a:rPr lang="en-US" noProof="0" dirty="0"/>
              <a:t>)</a:t>
            </a:r>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graphicFrame>
        <p:nvGraphicFramePr>
          <p:cNvPr id="27"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Standard Process Letter I</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33" name="Oval 12"/>
          <p:cNvSpPr/>
          <p:nvPr/>
        </p:nvSpPr>
        <p:spPr>
          <a:xfrm>
            <a:off x="6017810" y="164583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9</a:t>
            </a:r>
            <a:endParaRPr lang="en-US" sz="800" b="1" dirty="0"/>
          </a:p>
        </p:txBody>
      </p:sp>
      <p:sp>
        <p:nvSpPr>
          <p:cNvPr id="17" name="Oval 12"/>
          <p:cNvSpPr/>
          <p:nvPr/>
        </p:nvSpPr>
        <p:spPr>
          <a:xfrm>
            <a:off x="5367179" y="3386708"/>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9</a:t>
            </a:r>
            <a:endParaRPr lang="en-US" sz="800" b="1" dirty="0"/>
          </a:p>
        </p:txBody>
      </p:sp>
    </p:spTree>
    <p:extLst>
      <p:ext uri="{BB962C8B-B14F-4D97-AF65-F5344CB8AC3E}">
        <p14:creationId xmlns:p14="http://schemas.microsoft.com/office/powerpoint/2010/main" val="3661131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pPr>
              <a:lnSpc>
                <a:spcPct val="123000"/>
              </a:lnSpc>
              <a:spcBef>
                <a:spcPts val="400"/>
              </a:spcBef>
            </a:pPr>
            <a:r>
              <a:rPr lang="en-US" noProof="0" dirty="0"/>
              <a:t>A very detailed description of what is expected in terms of a written bid from an interested party saves time and resources and leads to a better result for KPMGs clients.</a:t>
            </a:r>
          </a:p>
        </p:txBody>
      </p:sp>
      <p:sp>
        <p:nvSpPr>
          <p:cNvPr id="4" name="Titel 3"/>
          <p:cNvSpPr>
            <a:spLocks noGrp="1"/>
          </p:cNvSpPr>
          <p:nvPr>
            <p:ph type="title"/>
          </p:nvPr>
        </p:nvSpPr>
        <p:spPr/>
        <p:txBody>
          <a:bodyPr/>
          <a:lstStyle/>
          <a:p>
            <a:r>
              <a:rPr lang="en-US" noProof="0" dirty="0"/>
              <a:t>Process Letter I </a:t>
            </a:r>
            <a:r>
              <a:rPr lang="en-US" noProof="0" dirty="0" smtClean="0"/>
              <a:t>(5/5</a:t>
            </a:r>
            <a:r>
              <a:rPr lang="en-US" noProof="0" dirty="0"/>
              <a:t>)</a:t>
            </a:r>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graphicFrame>
        <p:nvGraphicFramePr>
          <p:cNvPr id="27"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Standard Process Letter I</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0" name="Picture 2"/>
          <p:cNvPicPr>
            <a:picLocks noChangeArrowheads="1"/>
          </p:cNvPicPr>
          <p:nvPr/>
        </p:nvPicPr>
        <p:blipFill>
          <a:blip r:embed="rId3" cstate="print"/>
          <a:srcRect/>
          <a:stretch>
            <a:fillRect/>
          </a:stretch>
        </p:blipFill>
        <p:spPr bwMode="auto">
          <a:xfrm>
            <a:off x="2461846" y="1431193"/>
            <a:ext cx="3235569" cy="4589994"/>
          </a:xfrm>
          <a:prstGeom prst="rect">
            <a:avLst/>
          </a:prstGeom>
          <a:noFill/>
          <a:ln w="9525">
            <a:solidFill>
              <a:srgbClr val="D9D9D9"/>
            </a:solidFill>
            <a:miter lim="800000"/>
            <a:headEnd/>
            <a:tailEnd/>
          </a:ln>
        </p:spPr>
      </p:pic>
      <p:pic>
        <p:nvPicPr>
          <p:cNvPr id="11" name="Picture 3"/>
          <p:cNvPicPr>
            <a:picLocks noChangeArrowheads="1"/>
          </p:cNvPicPr>
          <p:nvPr/>
        </p:nvPicPr>
        <p:blipFill>
          <a:blip r:embed="rId4" cstate="print"/>
          <a:srcRect/>
          <a:stretch>
            <a:fillRect/>
          </a:stretch>
        </p:blipFill>
        <p:spPr bwMode="auto">
          <a:xfrm>
            <a:off x="6184900" y="1431193"/>
            <a:ext cx="3235569" cy="4589994"/>
          </a:xfrm>
          <a:prstGeom prst="rect">
            <a:avLst/>
          </a:prstGeom>
          <a:noFill/>
          <a:ln w="9525">
            <a:solidFill>
              <a:srgbClr val="D9D9D9"/>
            </a:solidFill>
            <a:miter lim="800000"/>
            <a:headEnd/>
            <a:tailEnd/>
          </a:ln>
        </p:spPr>
      </p:pic>
    </p:spTree>
    <p:extLst>
      <p:ext uri="{BB962C8B-B14F-4D97-AF65-F5344CB8AC3E}">
        <p14:creationId xmlns:p14="http://schemas.microsoft.com/office/powerpoint/2010/main" val="4138820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rrowheads="1"/>
          </p:cNvPicPr>
          <p:nvPr/>
        </p:nvPicPr>
        <p:blipFill>
          <a:blip r:embed="rId4" cstate="print"/>
          <a:srcRect/>
          <a:stretch>
            <a:fillRect/>
          </a:stretch>
        </p:blipFill>
        <p:spPr bwMode="auto">
          <a:xfrm>
            <a:off x="2461846" y="1431193"/>
            <a:ext cx="3235569" cy="4589994"/>
          </a:xfrm>
          <a:prstGeom prst="rect">
            <a:avLst/>
          </a:prstGeom>
          <a:noFill/>
          <a:ln w="9525">
            <a:solidFill>
              <a:srgbClr val="D9D9D9"/>
            </a:solidFill>
            <a:miter lim="800000"/>
            <a:headEnd/>
            <a:tailEnd/>
          </a:ln>
        </p:spPr>
      </p:pic>
      <p:sp>
        <p:nvSpPr>
          <p:cNvPr id="5" name="Textplatzhalter 4"/>
          <p:cNvSpPr>
            <a:spLocks noGrp="1"/>
          </p:cNvSpPr>
          <p:nvPr>
            <p:ph type="body" sz="quarter" idx="10"/>
          </p:nvPr>
        </p:nvSpPr>
        <p:spPr/>
        <p:txBody>
          <a:bodyPr/>
          <a:lstStyle/>
          <a:p>
            <a:pPr>
              <a:lnSpc>
                <a:spcPct val="123000"/>
              </a:lnSpc>
              <a:spcBef>
                <a:spcPts val="400"/>
              </a:spcBef>
            </a:pPr>
            <a:r>
              <a:rPr lang="en-US" noProof="0" dirty="0"/>
              <a:t>In the vast majority of M&amp;A processes there are two bidding rounds and hence 2 Process Letters.</a:t>
            </a:r>
          </a:p>
          <a:p>
            <a:pPr>
              <a:lnSpc>
                <a:spcPct val="123000"/>
              </a:lnSpc>
              <a:spcBef>
                <a:spcPts val="400"/>
              </a:spcBef>
            </a:pPr>
            <a:r>
              <a:rPr lang="en-US" noProof="0" dirty="0"/>
              <a:t>The second Process Letter, (Process Letter II) sets forth the deadlines, describes the requested structure of the final bid and immediate next steps.</a:t>
            </a:r>
          </a:p>
          <a:p>
            <a:pPr>
              <a:lnSpc>
                <a:spcPct val="123000"/>
              </a:lnSpc>
              <a:spcBef>
                <a:spcPts val="400"/>
              </a:spcBef>
            </a:pPr>
            <a:r>
              <a:rPr lang="en-US" noProof="0" dirty="0"/>
              <a:t>Hence, Process Letter II asks for more details and a final (and hence binding) offer that has been approved by any necessary boards and committees of the potential buyer.  </a:t>
            </a:r>
          </a:p>
        </p:txBody>
      </p:sp>
      <p:sp>
        <p:nvSpPr>
          <p:cNvPr id="8" name="Textplatzhalter 7"/>
          <p:cNvSpPr>
            <a:spLocks noGrp="1"/>
          </p:cNvSpPr>
          <p:nvPr>
            <p:ph type="body" sz="quarter" idx="12"/>
          </p:nvPr>
        </p:nvSpPr>
        <p:spPr/>
        <p:txBody>
          <a:bodyPr/>
          <a:lstStyle/>
          <a:p>
            <a:r>
              <a:rPr lang="en-US" noProof="0" dirty="0"/>
              <a:t>Key content</a:t>
            </a:r>
          </a:p>
          <a:p>
            <a:pPr lvl="2"/>
            <a:r>
              <a:rPr lang="en-US" noProof="0" dirty="0"/>
              <a:t>After the submission of and the subsequent analysis of the initial bids several parties will have dropped out of the process due to different reasons:</a:t>
            </a:r>
          </a:p>
          <a:p>
            <a:pPr lvl="3"/>
            <a:r>
              <a:rPr lang="en-US" noProof="0" dirty="0"/>
              <a:t>Initial offer is too low</a:t>
            </a:r>
          </a:p>
          <a:p>
            <a:pPr lvl="3"/>
            <a:r>
              <a:rPr lang="en-US" noProof="0" dirty="0"/>
              <a:t>Initial offer is not in the requested format</a:t>
            </a:r>
          </a:p>
          <a:p>
            <a:pPr lvl="3"/>
            <a:r>
              <a:rPr lang="en-US" noProof="0" dirty="0"/>
              <a:t>Initial offer is formulated too vaguely</a:t>
            </a:r>
          </a:p>
          <a:p>
            <a:pPr lvl="3"/>
            <a:r>
              <a:rPr lang="en-US" noProof="0" dirty="0"/>
              <a:t>The bidding party was not able to deliver its bid in a timely manner</a:t>
            </a:r>
          </a:p>
          <a:p>
            <a:pPr lvl="3"/>
            <a:r>
              <a:rPr lang="en-US" noProof="0" dirty="0"/>
              <a:t>Etc.</a:t>
            </a:r>
          </a:p>
          <a:p>
            <a:pPr lvl="2"/>
            <a:r>
              <a:rPr lang="en-US" noProof="0" dirty="0"/>
              <a:t> The remaining parties are asked to submit their final bids based on a further analysis of the business</a:t>
            </a:r>
          </a:p>
          <a:p>
            <a:pPr lvl="3"/>
            <a:r>
              <a:rPr lang="en-US" noProof="0" dirty="0"/>
              <a:t>After the potential bidders have signaled their interest by means of a well established indicative offer they will be granted access to the confidential data room in order to further specify their bid</a:t>
            </a:r>
          </a:p>
          <a:p>
            <a:pPr lvl="3"/>
            <a:r>
              <a:rPr lang="en-US" noProof="0" dirty="0"/>
              <a:t>Naturally, the content of the second round of due diligence depends on the extent of the first round of due diligence</a:t>
            </a:r>
          </a:p>
          <a:p>
            <a:endParaRPr lang="en-US" noProof="0" dirty="0"/>
          </a:p>
        </p:txBody>
      </p:sp>
      <p:sp>
        <p:nvSpPr>
          <p:cNvPr id="4" name="Titel 3"/>
          <p:cNvSpPr>
            <a:spLocks noGrp="1"/>
          </p:cNvSpPr>
          <p:nvPr>
            <p:ph type="title"/>
          </p:nvPr>
        </p:nvSpPr>
        <p:spPr/>
        <p:txBody>
          <a:bodyPr/>
          <a:lstStyle/>
          <a:p>
            <a:r>
              <a:rPr lang="en-US" noProof="0" dirty="0"/>
              <a:t>Process Letter </a:t>
            </a:r>
            <a:r>
              <a:rPr lang="en-US" noProof="0" dirty="0" smtClean="0"/>
              <a:t>II</a:t>
            </a:r>
            <a:endParaRPr lang="en-US" noProof="0" dirty="0"/>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graphicFrame>
        <p:nvGraphicFramePr>
          <p:cNvPr id="27" name="Group 90"/>
          <p:cNvGraphicFramePr>
            <a:graphicFrameLocks noGrp="1"/>
          </p:cNvGraphicFramePr>
          <p:nvPr>
            <p:custDataLst>
              <p:tags r:id="rId2"/>
            </p:custDataLst>
            <p:extLst>
              <p:ext uri="{D42A27DB-BD31-4B8C-83A1-F6EECF244321}">
                <p14:modId xmlns:p14="http://schemas.microsoft.com/office/powerpoint/2010/main" val="2615825354"/>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Standard Process Letter II</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30" name="Oval 13"/>
          <p:cNvSpPr/>
          <p:nvPr/>
        </p:nvSpPr>
        <p:spPr>
          <a:xfrm>
            <a:off x="5367179" y="4923806"/>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2</a:t>
            </a:r>
            <a:endParaRPr lang="en-US" sz="800" b="1" dirty="0"/>
          </a:p>
        </p:txBody>
      </p:sp>
      <p:sp>
        <p:nvSpPr>
          <p:cNvPr id="31" name="Oval 12"/>
          <p:cNvSpPr/>
          <p:nvPr/>
        </p:nvSpPr>
        <p:spPr>
          <a:xfrm>
            <a:off x="5367179" y="3043076"/>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1</a:t>
            </a:r>
            <a:endParaRPr lang="en-US" sz="800" b="1" dirty="0"/>
          </a:p>
        </p:txBody>
      </p:sp>
      <p:sp>
        <p:nvSpPr>
          <p:cNvPr id="33" name="Oval 12"/>
          <p:cNvSpPr/>
          <p:nvPr/>
        </p:nvSpPr>
        <p:spPr>
          <a:xfrm>
            <a:off x="6017810" y="164583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1</a:t>
            </a:r>
            <a:endParaRPr lang="en-US" sz="800" b="1" dirty="0"/>
          </a:p>
        </p:txBody>
      </p:sp>
      <p:sp>
        <p:nvSpPr>
          <p:cNvPr id="34" name="Oval 12"/>
          <p:cNvSpPr/>
          <p:nvPr/>
        </p:nvSpPr>
        <p:spPr>
          <a:xfrm>
            <a:off x="6017810" y="333102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2</a:t>
            </a:r>
            <a:endParaRPr lang="en-US" sz="800" b="1" dirty="0"/>
          </a:p>
        </p:txBody>
      </p:sp>
      <p:sp>
        <p:nvSpPr>
          <p:cNvPr id="13" name="Rechteck 12"/>
          <p:cNvSpPr/>
          <p:nvPr/>
        </p:nvSpPr>
        <p:spPr>
          <a:xfrm>
            <a:off x="-1281114" y="156845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WORD FILE:</a:t>
            </a:r>
          </a:p>
          <a:p>
            <a:pPr algn="ctr"/>
            <a:r>
              <a:rPr lang="en-US" sz="900" dirty="0" smtClean="0">
                <a:solidFill>
                  <a:schemeClr val="bg1"/>
                </a:solidFill>
              </a:rPr>
              <a:t>Standard process Letter 2</a:t>
            </a:r>
          </a:p>
        </p:txBody>
      </p:sp>
      <p:graphicFrame>
        <p:nvGraphicFramePr>
          <p:cNvPr id="14" name="Object 7"/>
          <p:cNvGraphicFramePr>
            <a:graphicFrameLocks noChangeAspect="1"/>
          </p:cNvGraphicFramePr>
          <p:nvPr>
            <p:extLst>
              <p:ext uri="{D42A27DB-BD31-4B8C-83A1-F6EECF244321}">
                <p14:modId xmlns:p14="http://schemas.microsoft.com/office/powerpoint/2010/main" val="884647562"/>
              </p:ext>
            </p:extLst>
          </p:nvPr>
        </p:nvGraphicFramePr>
        <p:xfrm>
          <a:off x="-1143002" y="2239225"/>
          <a:ext cx="914400" cy="771525"/>
        </p:xfrm>
        <a:graphic>
          <a:graphicData uri="http://schemas.openxmlformats.org/presentationml/2006/ole">
            <mc:AlternateContent xmlns:mc="http://schemas.openxmlformats.org/markup-compatibility/2006">
              <mc:Choice xmlns:v="urn:schemas-microsoft-com:vml" Requires="v">
                <p:oleObj spid="_x0000_s3115" name="Dokument" showAsIcon="1" r:id="rId5" imgW="914400" imgH="771480" progId="Word.Document.12">
                  <p:embed/>
                </p:oleObj>
              </mc:Choice>
              <mc:Fallback>
                <p:oleObj name="Dokument" showAsIcon="1" r:id="rId5" imgW="914400" imgH="771480" progId="Word.Documen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2" y="2239225"/>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1922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r>
              <a:rPr lang="en-US" noProof="0" dirty="0" smtClean="0"/>
              <a:t>Example for</a:t>
            </a:r>
            <a:br>
              <a:rPr lang="en-US" noProof="0" dirty="0" smtClean="0"/>
            </a:br>
            <a:r>
              <a:rPr lang="en-US" noProof="0" dirty="0" smtClean="0"/>
              <a:t>Analysis of Offers</a:t>
            </a:r>
            <a:endParaRPr lang="en-US" noProof="0" dirty="0"/>
          </a:p>
        </p:txBody>
      </p:sp>
    </p:spTree>
    <p:extLst>
      <p:ext uri="{BB962C8B-B14F-4D97-AF65-F5344CB8AC3E}">
        <p14:creationId xmlns:p14="http://schemas.microsoft.com/office/powerpoint/2010/main" val="1287729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pPr indent="180975"/>
            <a:r>
              <a:rPr lang="en-US" noProof="0" dirty="0"/>
              <a:t>The Analysis of Offers is a document that is directed at the owners of the business that is about to be sold. It provides them with a first indication of the interest for and the price level of their business.</a:t>
            </a:r>
          </a:p>
          <a:p>
            <a:pPr indent="180975"/>
            <a:r>
              <a:rPr lang="en-US" noProof="0" dirty="0"/>
              <a:t>Usually, the potential bidders have been provided with the Information Memorandum (combined with the Process Letter) as a basis for their indicative bid.</a:t>
            </a:r>
          </a:p>
        </p:txBody>
      </p:sp>
      <p:sp>
        <p:nvSpPr>
          <p:cNvPr id="4" name="Titel 3"/>
          <p:cNvSpPr>
            <a:spLocks noGrp="1"/>
          </p:cNvSpPr>
          <p:nvPr>
            <p:ph type="title"/>
          </p:nvPr>
        </p:nvSpPr>
        <p:spPr/>
        <p:txBody>
          <a:bodyPr/>
          <a:lstStyle/>
          <a:p>
            <a:r>
              <a:rPr lang="en-US" noProof="0" dirty="0"/>
              <a:t>Content of an offer analysis presentation: Executive summary</a:t>
            </a:r>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graphicFrame>
        <p:nvGraphicFramePr>
          <p:cNvPr id="27" name="Group 90"/>
          <p:cNvGraphicFramePr>
            <a:graphicFrameLocks noGrp="1"/>
          </p:cNvGraphicFramePr>
          <p:nvPr>
            <p:custDataLst>
              <p:tags r:id="rId2"/>
            </p:custDataLst>
            <p:extLst>
              <p:ext uri="{D42A27DB-BD31-4B8C-83A1-F6EECF244321}">
                <p14:modId xmlns:p14="http://schemas.microsoft.com/office/powerpoint/2010/main" val="1476190659"/>
              </p:ext>
            </p:extLst>
          </p:nvPr>
        </p:nvGraphicFramePr>
        <p:xfrm>
          <a:off x="565150" y="5448300"/>
          <a:ext cx="1595438" cy="39204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For editable template refer to the attached Power Point and Excel 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8" name="Oval 12"/>
          <p:cNvSpPr/>
          <p:nvPr/>
        </p:nvSpPr>
        <p:spPr>
          <a:xfrm>
            <a:off x="532523" y="147438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1</a:t>
            </a:r>
            <a:endParaRPr lang="en-US" sz="800" b="1" dirty="0"/>
          </a:p>
        </p:txBody>
      </p:sp>
      <p:sp>
        <p:nvSpPr>
          <p:cNvPr id="12" name="Oval 12"/>
          <p:cNvSpPr/>
          <p:nvPr/>
        </p:nvSpPr>
        <p:spPr>
          <a:xfrm>
            <a:off x="532523" y="263818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2</a:t>
            </a:r>
            <a:endParaRPr lang="en-US" sz="800" b="1" dirty="0"/>
          </a:p>
        </p:txBody>
      </p:sp>
      <p:pic>
        <p:nvPicPr>
          <p:cNvPr id="2" name="Grafik 1"/>
          <p:cNvPicPr>
            <a:picLocks/>
          </p:cNvPicPr>
          <p:nvPr/>
        </p:nvPicPr>
        <p:blipFill rotWithShape="1">
          <a:blip r:embed="rId4"/>
          <a:srcRect t="1615" b="2484"/>
          <a:stretch/>
        </p:blipFill>
        <p:spPr>
          <a:xfrm>
            <a:off x="2455414" y="1422400"/>
            <a:ext cx="6947204" cy="4597400"/>
          </a:xfrm>
          <a:prstGeom prst="rect">
            <a:avLst/>
          </a:prstGeom>
          <a:ln>
            <a:solidFill>
              <a:srgbClr val="D9D9D9"/>
            </a:solidFill>
          </a:ln>
        </p:spPr>
      </p:pic>
      <p:sp>
        <p:nvSpPr>
          <p:cNvPr id="15" name="Oval 12"/>
          <p:cNvSpPr/>
          <p:nvPr/>
        </p:nvSpPr>
        <p:spPr>
          <a:xfrm>
            <a:off x="3687203" y="174108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1</a:t>
            </a:r>
            <a:endParaRPr lang="en-US" sz="800" b="1" dirty="0"/>
          </a:p>
        </p:txBody>
      </p:sp>
      <p:sp>
        <p:nvSpPr>
          <p:cNvPr id="16" name="Oval 12"/>
          <p:cNvSpPr/>
          <p:nvPr/>
        </p:nvSpPr>
        <p:spPr>
          <a:xfrm>
            <a:off x="7070483" y="306490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2</a:t>
            </a:r>
            <a:endParaRPr lang="en-US" sz="800" b="1" dirty="0"/>
          </a:p>
        </p:txBody>
      </p:sp>
      <p:sp>
        <p:nvSpPr>
          <p:cNvPr id="11" name="Rechteck 10"/>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a:p>
            <a:pPr algn="ctr"/>
            <a:r>
              <a:rPr lang="en-US" sz="900" dirty="0">
                <a:solidFill>
                  <a:schemeClr val="bg1"/>
                </a:solidFill>
              </a:rPr>
              <a:t>Template for an Analysis of Offers</a:t>
            </a:r>
          </a:p>
          <a:p>
            <a:pPr algn="ctr"/>
            <a:endParaRPr lang="en-US" sz="900" dirty="0" smtClean="0">
              <a:solidFill>
                <a:schemeClr val="bg1"/>
              </a:solidFill>
            </a:endParaRPr>
          </a:p>
        </p:txBody>
      </p:sp>
      <p:sp>
        <p:nvSpPr>
          <p:cNvPr id="14" name="Rechteck 13"/>
          <p:cNvSpPr/>
          <p:nvPr/>
        </p:nvSpPr>
        <p:spPr>
          <a:xfrm>
            <a:off x="-1266825" y="38481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PPT FILE:</a:t>
            </a:r>
            <a:br>
              <a:rPr lang="en-US" sz="900" dirty="0" smtClean="0">
                <a:solidFill>
                  <a:schemeClr val="bg1"/>
                </a:solidFill>
              </a:rPr>
            </a:br>
            <a:r>
              <a:rPr lang="en-US" sz="900" dirty="0">
                <a:solidFill>
                  <a:schemeClr val="bg1"/>
                </a:solidFill>
              </a:rPr>
              <a:t>Template for an Analysis of Offers</a:t>
            </a:r>
          </a:p>
          <a:p>
            <a:pPr algn="ctr"/>
            <a:endParaRPr lang="en-US" sz="900" dirty="0" smtClean="0">
              <a:solidFill>
                <a:schemeClr val="bg1"/>
              </a:solidFill>
            </a:endParaRPr>
          </a:p>
        </p:txBody>
      </p:sp>
      <p:graphicFrame>
        <p:nvGraphicFramePr>
          <p:cNvPr id="17" name="Objekt 16">
            <a:hlinkClick r:id="" action="ppaction://ole?verb=0"/>
          </p:cNvPr>
          <p:cNvGraphicFramePr>
            <a:graphicFrameLocks noChangeAspect="1"/>
          </p:cNvGraphicFramePr>
          <p:nvPr>
            <p:extLst>
              <p:ext uri="{D42A27DB-BD31-4B8C-83A1-F6EECF244321}">
                <p14:modId xmlns:p14="http://schemas.microsoft.com/office/powerpoint/2010/main" val="2709284147"/>
              </p:ext>
            </p:extLst>
          </p:nvPr>
        </p:nvGraphicFramePr>
        <p:xfrm>
          <a:off x="-1128713" y="4470637"/>
          <a:ext cx="914400" cy="771525"/>
        </p:xfrm>
        <a:graphic>
          <a:graphicData uri="http://schemas.openxmlformats.org/presentationml/2006/ole">
            <mc:AlternateContent xmlns:mc="http://schemas.openxmlformats.org/markup-compatibility/2006">
              <mc:Choice xmlns:v="urn:schemas-microsoft-com:vml" Requires="v">
                <p:oleObj spid="_x0000_s5158" name="Präsentation" showAsIcon="1" r:id="rId5" imgW="914400" imgH="771480" progId="PowerPoint.Show.12">
                  <p:embed/>
                </p:oleObj>
              </mc:Choice>
              <mc:Fallback>
                <p:oleObj name="Präsentation" showAsIcon="1" r:id="rId5" imgW="914400" imgH="771480" progId="PowerPoint.Show.12">
                  <p:embed/>
                  <p:pic>
                    <p:nvPicPr>
                      <p:cNvPr id="0" name=""/>
                      <p:cNvPicPr/>
                      <p:nvPr/>
                    </p:nvPicPr>
                    <p:blipFill>
                      <a:blip r:embed="rId6"/>
                      <a:stretch>
                        <a:fillRect/>
                      </a:stretch>
                    </p:blipFill>
                    <p:spPr>
                      <a:xfrm>
                        <a:off x="-1128713" y="4470637"/>
                        <a:ext cx="914400" cy="771525"/>
                      </a:xfrm>
                      <a:prstGeom prst="rect">
                        <a:avLst/>
                      </a:prstGeom>
                    </p:spPr>
                  </p:pic>
                </p:oleObj>
              </mc:Fallback>
            </mc:AlternateContent>
          </a:graphicData>
        </a:graphic>
      </p:graphicFrame>
      <p:graphicFrame>
        <p:nvGraphicFramePr>
          <p:cNvPr id="18" name="Objekt 17"/>
          <p:cNvGraphicFramePr>
            <a:graphicFrameLocks noChangeAspect="1"/>
          </p:cNvGraphicFramePr>
          <p:nvPr>
            <p:extLst>
              <p:ext uri="{D42A27DB-BD31-4B8C-83A1-F6EECF244321}">
                <p14:modId xmlns:p14="http://schemas.microsoft.com/office/powerpoint/2010/main" val="1280803574"/>
              </p:ext>
            </p:extLst>
          </p:nvPr>
        </p:nvGraphicFramePr>
        <p:xfrm>
          <a:off x="-1143002" y="6046211"/>
          <a:ext cx="914400" cy="771525"/>
        </p:xfrm>
        <a:graphic>
          <a:graphicData uri="http://schemas.openxmlformats.org/presentationml/2006/ole">
            <mc:AlternateContent xmlns:mc="http://schemas.openxmlformats.org/markup-compatibility/2006">
              <mc:Choice xmlns:v="urn:schemas-microsoft-com:vml" Requires="v">
                <p:oleObj spid="_x0000_s5159" name="Arbeitsblatt" showAsIcon="1" r:id="rId7" imgW="914400" imgH="771480" progId="Excel.Sheet.12">
                  <p:embed/>
                </p:oleObj>
              </mc:Choice>
              <mc:Fallback>
                <p:oleObj name="Arbeitsblatt" showAsIcon="1" r:id="rId7" imgW="914400" imgH="771480" progId="Excel.Sheet.12">
                  <p:embed/>
                  <p:pic>
                    <p:nvPicPr>
                      <p:cNvPr id="0" name=""/>
                      <p:cNvPicPr/>
                      <p:nvPr/>
                    </p:nvPicPr>
                    <p:blipFill>
                      <a:blip r:embed="rId8"/>
                      <a:stretch>
                        <a:fillRect/>
                      </a:stretch>
                    </p:blipFill>
                    <p:spPr>
                      <a:xfrm>
                        <a:off x="-1143002" y="604621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00354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pPr indent="176213"/>
            <a:r>
              <a:rPr lang="en-US" noProof="0" dirty="0"/>
              <a:t>The overview of the market approach is usually divided between strategic and financial investors since these two buyer groups differ significantly: Typically, financial investors are much faster and more flexible than strategic players but on the other hand tend to pay lower prices (e.g. due to a lack of synergy potential).</a:t>
            </a:r>
          </a:p>
          <a:p>
            <a:pPr indent="176213"/>
            <a:r>
              <a:rPr lang="en-US" noProof="0" dirty="0"/>
              <a:t>The example on the right hand side shows that there are several buyers that are considered particularly relevant regarding transaction security and strategic fit and hence are given preferred treatment: This is only allowed if the transaction is not a public tendering process, otherwise the discrimination of any potential buyers would be illegal.</a:t>
            </a:r>
          </a:p>
        </p:txBody>
      </p:sp>
      <p:sp>
        <p:nvSpPr>
          <p:cNvPr id="4" name="Titel 3"/>
          <p:cNvSpPr>
            <a:spLocks noGrp="1"/>
          </p:cNvSpPr>
          <p:nvPr>
            <p:ph type="title"/>
          </p:nvPr>
        </p:nvSpPr>
        <p:spPr/>
        <p:txBody>
          <a:bodyPr/>
          <a:lstStyle/>
          <a:p>
            <a:r>
              <a:rPr lang="en-US" noProof="0" dirty="0"/>
              <a:t>Content of an offer analysis presentation: </a:t>
            </a:r>
            <a:r>
              <a:rPr lang="en-US" noProof="0" dirty="0" smtClean="0"/>
              <a:t>Overview</a:t>
            </a:r>
            <a:endParaRPr lang="en-US" noProof="0" dirty="0"/>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sp>
        <p:nvSpPr>
          <p:cNvPr id="8" name="Oval 12"/>
          <p:cNvSpPr/>
          <p:nvPr/>
        </p:nvSpPr>
        <p:spPr>
          <a:xfrm>
            <a:off x="532523" y="147438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3</a:t>
            </a:r>
            <a:endParaRPr lang="en-US" sz="800" b="1" dirty="0"/>
          </a:p>
        </p:txBody>
      </p:sp>
      <p:sp>
        <p:nvSpPr>
          <p:cNvPr id="12" name="Oval 12"/>
          <p:cNvSpPr/>
          <p:nvPr/>
        </p:nvSpPr>
        <p:spPr>
          <a:xfrm>
            <a:off x="532523" y="3192360"/>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4</a:t>
            </a:r>
            <a:endParaRPr lang="en-US" sz="800" b="1" dirty="0"/>
          </a:p>
        </p:txBody>
      </p:sp>
      <p:pic>
        <p:nvPicPr>
          <p:cNvPr id="10" name="Grafik 9"/>
          <p:cNvPicPr>
            <a:picLocks/>
          </p:cNvPicPr>
          <p:nvPr/>
        </p:nvPicPr>
        <p:blipFill rotWithShape="1">
          <a:blip r:embed="rId3"/>
          <a:srcRect t="1623" b="2530"/>
          <a:stretch/>
        </p:blipFill>
        <p:spPr>
          <a:xfrm>
            <a:off x="2447290" y="1424940"/>
            <a:ext cx="6947204" cy="4594860"/>
          </a:xfrm>
          <a:prstGeom prst="rect">
            <a:avLst/>
          </a:prstGeom>
          <a:ln>
            <a:solidFill>
              <a:srgbClr val="D9D9D9"/>
            </a:solidFill>
          </a:ln>
        </p:spPr>
      </p:pic>
      <p:sp>
        <p:nvSpPr>
          <p:cNvPr id="11" name="Oval 12"/>
          <p:cNvSpPr/>
          <p:nvPr/>
        </p:nvSpPr>
        <p:spPr>
          <a:xfrm>
            <a:off x="5851283" y="247260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3</a:t>
            </a:r>
            <a:endParaRPr lang="en-US" sz="800" b="1" dirty="0"/>
          </a:p>
        </p:txBody>
      </p:sp>
      <p:sp>
        <p:nvSpPr>
          <p:cNvPr id="13" name="Oval 12"/>
          <p:cNvSpPr/>
          <p:nvPr/>
        </p:nvSpPr>
        <p:spPr>
          <a:xfrm>
            <a:off x="2544203" y="5447880"/>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4</a:t>
            </a:r>
            <a:endParaRPr lang="en-US" sz="800" b="1" dirty="0"/>
          </a:p>
        </p:txBody>
      </p:sp>
      <p:graphicFrame>
        <p:nvGraphicFramePr>
          <p:cNvPr id="14" name="Group 90"/>
          <p:cNvGraphicFramePr>
            <a:graphicFrameLocks noGrp="1"/>
          </p:cNvGraphicFramePr>
          <p:nvPr>
            <p:custDataLst>
              <p:tags r:id="rId1"/>
            </p:custDataLst>
            <p:extLst>
              <p:ext uri="{D42A27DB-BD31-4B8C-83A1-F6EECF244321}">
                <p14:modId xmlns:p14="http://schemas.microsoft.com/office/powerpoint/2010/main" val="3088218992"/>
              </p:ext>
            </p:extLst>
          </p:nvPr>
        </p:nvGraphicFramePr>
        <p:xfrm>
          <a:off x="565150" y="5448300"/>
          <a:ext cx="1595438" cy="49872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For editable template refer to the attached Power Point and Excel tools on page 15</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287117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pPr indent="176213"/>
            <a:r>
              <a:rPr lang="en-US" noProof="0" dirty="0"/>
              <a:t>In case a potential bidder refrains from the target, the client will seek to understand why anyone “scorns” his company (in particular if it is a family owned business). Therefore, it is important to select the most relevant and frequently mentioned reasons for denial and include them in the Analysis of Offers. </a:t>
            </a:r>
          </a:p>
          <a:p>
            <a:pPr indent="176213"/>
            <a:r>
              <a:rPr lang="en-US" noProof="0" dirty="0"/>
              <a:t>In order to give the client a better feeling of where the focus of the further due diligence will be and to give the management an idea of what they can expect during the expert sessions it makes sense to include a section about this in the Analysis of Offers.</a:t>
            </a:r>
          </a:p>
        </p:txBody>
      </p:sp>
      <p:sp>
        <p:nvSpPr>
          <p:cNvPr id="4" name="Titel 3"/>
          <p:cNvSpPr>
            <a:spLocks noGrp="1"/>
          </p:cNvSpPr>
          <p:nvPr>
            <p:ph type="title"/>
          </p:nvPr>
        </p:nvSpPr>
        <p:spPr/>
        <p:txBody>
          <a:bodyPr/>
          <a:lstStyle/>
          <a:p>
            <a:r>
              <a:rPr lang="en-US" noProof="0" dirty="0"/>
              <a:t>Content of an offer analysis presentation: </a:t>
            </a:r>
            <a:r>
              <a:rPr lang="en-US" noProof="0" dirty="0" smtClean="0"/>
              <a:t>Qualitative feedback</a:t>
            </a:r>
            <a:endParaRPr lang="en-US" noProof="0" dirty="0"/>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sp>
        <p:nvSpPr>
          <p:cNvPr id="8" name="Oval 12"/>
          <p:cNvSpPr/>
          <p:nvPr/>
        </p:nvSpPr>
        <p:spPr>
          <a:xfrm>
            <a:off x="532523" y="147438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5</a:t>
            </a:r>
            <a:endParaRPr lang="en-US" sz="800" b="1" dirty="0"/>
          </a:p>
        </p:txBody>
      </p:sp>
      <p:sp>
        <p:nvSpPr>
          <p:cNvPr id="12" name="Oval 12"/>
          <p:cNvSpPr/>
          <p:nvPr/>
        </p:nvSpPr>
        <p:spPr>
          <a:xfrm>
            <a:off x="532523" y="3063049"/>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6</a:t>
            </a:r>
            <a:endParaRPr lang="en-US" sz="800" b="1" dirty="0"/>
          </a:p>
        </p:txBody>
      </p:sp>
      <p:pic>
        <p:nvPicPr>
          <p:cNvPr id="10" name="Grafik 9"/>
          <p:cNvPicPr>
            <a:picLocks/>
          </p:cNvPicPr>
          <p:nvPr/>
        </p:nvPicPr>
        <p:blipFill rotWithShape="1">
          <a:blip r:embed="rId3"/>
          <a:srcRect t="1615" b="2696"/>
          <a:stretch/>
        </p:blipFill>
        <p:spPr>
          <a:xfrm>
            <a:off x="2459843" y="1424940"/>
            <a:ext cx="6947204" cy="4587240"/>
          </a:xfrm>
          <a:prstGeom prst="rect">
            <a:avLst/>
          </a:prstGeom>
          <a:ln>
            <a:solidFill>
              <a:srgbClr val="D9D9D9"/>
            </a:solidFill>
          </a:ln>
        </p:spPr>
      </p:pic>
      <p:sp>
        <p:nvSpPr>
          <p:cNvPr id="11" name="Oval 12"/>
          <p:cNvSpPr/>
          <p:nvPr/>
        </p:nvSpPr>
        <p:spPr>
          <a:xfrm>
            <a:off x="4129163" y="211446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5</a:t>
            </a:r>
            <a:endParaRPr lang="en-US" sz="800" b="1" dirty="0"/>
          </a:p>
        </p:txBody>
      </p:sp>
      <p:sp>
        <p:nvSpPr>
          <p:cNvPr id="13" name="Oval 12"/>
          <p:cNvSpPr/>
          <p:nvPr/>
        </p:nvSpPr>
        <p:spPr>
          <a:xfrm>
            <a:off x="7489583" y="211446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6</a:t>
            </a:r>
            <a:endParaRPr lang="en-US" sz="800" b="1" dirty="0"/>
          </a:p>
        </p:txBody>
      </p:sp>
      <p:graphicFrame>
        <p:nvGraphicFramePr>
          <p:cNvPr id="14" name="Group 90"/>
          <p:cNvGraphicFramePr>
            <a:graphicFrameLocks noGrp="1"/>
          </p:cNvGraphicFramePr>
          <p:nvPr>
            <p:custDataLst>
              <p:tags r:id="rId1"/>
            </p:custDataLst>
            <p:extLst>
              <p:ext uri="{D42A27DB-BD31-4B8C-83A1-F6EECF244321}">
                <p14:modId xmlns:p14="http://schemas.microsoft.com/office/powerpoint/2010/main" val="3675830973"/>
              </p:ext>
            </p:extLst>
          </p:nvPr>
        </p:nvGraphicFramePr>
        <p:xfrm>
          <a:off x="565150" y="5448300"/>
          <a:ext cx="1595438" cy="49872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For editable template refer to the attached Power Point and Excel tools on page 15</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4015302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pPr indent="176213"/>
            <a:r>
              <a:rPr lang="en-US" noProof="0" dirty="0"/>
              <a:t>In the case presented on the right hand side, the target company consists of several divisions. Hence potential buyers bid on (a) the Target group, (b) Target division 1 only and (c) Target division 2 only.</a:t>
            </a:r>
          </a:p>
          <a:p>
            <a:pPr indent="176213"/>
            <a:r>
              <a:rPr lang="en-US" noProof="0" dirty="0"/>
              <a:t>A visualization of the bid is extremely helpful, but only if the prices are comparable. For example, if Co. 5 (the highest bidder for the Target Group) aims to pay the price over 5 years and Co. 4 (the second highest bidder) offers to pay the amount in a lump sum in cash one day after signing, the choice might not be as clear as the picture suggests.</a:t>
            </a:r>
          </a:p>
          <a:p>
            <a:pPr indent="176213"/>
            <a:r>
              <a:rPr lang="en-US" noProof="0" dirty="0"/>
              <a:t>Oftentimes, M&amp;A advisors think in terms of EBITDA or EBIT multiples for the sake of comparability with e.g. previous transactions.</a:t>
            </a:r>
          </a:p>
        </p:txBody>
      </p:sp>
      <p:sp>
        <p:nvSpPr>
          <p:cNvPr id="4" name="Titel 3"/>
          <p:cNvSpPr>
            <a:spLocks noGrp="1"/>
          </p:cNvSpPr>
          <p:nvPr>
            <p:ph type="title"/>
          </p:nvPr>
        </p:nvSpPr>
        <p:spPr/>
        <p:txBody>
          <a:bodyPr/>
          <a:lstStyle/>
          <a:p>
            <a:r>
              <a:rPr lang="en-US" noProof="0" dirty="0"/>
              <a:t>Content of an offer analysis presentation: </a:t>
            </a:r>
            <a:r>
              <a:rPr lang="en-US" noProof="0" dirty="0" smtClean="0"/>
              <a:t>The initial price tag</a:t>
            </a:r>
            <a:endParaRPr lang="en-US" noProof="0" dirty="0"/>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sp>
        <p:nvSpPr>
          <p:cNvPr id="8" name="Oval 12"/>
          <p:cNvSpPr/>
          <p:nvPr/>
        </p:nvSpPr>
        <p:spPr>
          <a:xfrm>
            <a:off x="532523" y="147438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7</a:t>
            </a:r>
            <a:endParaRPr lang="en-US" sz="800" b="1" dirty="0"/>
          </a:p>
        </p:txBody>
      </p:sp>
      <p:sp>
        <p:nvSpPr>
          <p:cNvPr id="12" name="Oval 12"/>
          <p:cNvSpPr/>
          <p:nvPr/>
        </p:nvSpPr>
        <p:spPr>
          <a:xfrm>
            <a:off x="532523" y="263818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8</a:t>
            </a:r>
            <a:endParaRPr lang="en-US" sz="800" b="1" dirty="0"/>
          </a:p>
        </p:txBody>
      </p:sp>
      <p:sp>
        <p:nvSpPr>
          <p:cNvPr id="10" name="Oval 12"/>
          <p:cNvSpPr/>
          <p:nvPr/>
        </p:nvSpPr>
        <p:spPr>
          <a:xfrm>
            <a:off x="532523" y="4494153"/>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9</a:t>
            </a:r>
            <a:endParaRPr lang="en-US" sz="800" b="1" dirty="0"/>
          </a:p>
        </p:txBody>
      </p:sp>
      <p:pic>
        <p:nvPicPr>
          <p:cNvPr id="11" name="Grafik 10"/>
          <p:cNvPicPr>
            <a:picLocks/>
          </p:cNvPicPr>
          <p:nvPr/>
        </p:nvPicPr>
        <p:blipFill rotWithShape="1">
          <a:blip r:embed="rId3"/>
          <a:srcRect t="1920" b="2551"/>
          <a:stretch/>
        </p:blipFill>
        <p:spPr>
          <a:xfrm>
            <a:off x="2460625" y="1432561"/>
            <a:ext cx="6947204" cy="4579620"/>
          </a:xfrm>
          <a:prstGeom prst="rect">
            <a:avLst/>
          </a:prstGeom>
          <a:ln>
            <a:solidFill>
              <a:srgbClr val="D9D9D9"/>
            </a:solidFill>
          </a:ln>
        </p:spPr>
      </p:pic>
      <p:sp>
        <p:nvSpPr>
          <p:cNvPr id="13" name="Oval 12"/>
          <p:cNvSpPr/>
          <p:nvPr/>
        </p:nvSpPr>
        <p:spPr>
          <a:xfrm>
            <a:off x="9165983" y="230496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7</a:t>
            </a:r>
            <a:endParaRPr lang="en-US" sz="800" b="1" dirty="0"/>
          </a:p>
        </p:txBody>
      </p:sp>
      <p:sp>
        <p:nvSpPr>
          <p:cNvPr id="14" name="Oval 12"/>
          <p:cNvSpPr/>
          <p:nvPr/>
        </p:nvSpPr>
        <p:spPr>
          <a:xfrm>
            <a:off x="9165983" y="346876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8</a:t>
            </a:r>
            <a:endParaRPr lang="en-US" sz="800" b="1" dirty="0"/>
          </a:p>
        </p:txBody>
      </p:sp>
      <p:sp>
        <p:nvSpPr>
          <p:cNvPr id="15" name="Oval 12"/>
          <p:cNvSpPr/>
          <p:nvPr/>
        </p:nvSpPr>
        <p:spPr>
          <a:xfrm>
            <a:off x="9165983" y="471761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9</a:t>
            </a:r>
            <a:endParaRPr lang="en-US" sz="800" b="1" dirty="0"/>
          </a:p>
        </p:txBody>
      </p:sp>
      <p:graphicFrame>
        <p:nvGraphicFramePr>
          <p:cNvPr id="16" name="Group 90"/>
          <p:cNvGraphicFramePr>
            <a:graphicFrameLocks noGrp="1"/>
          </p:cNvGraphicFramePr>
          <p:nvPr>
            <p:custDataLst>
              <p:tags r:id="rId1"/>
            </p:custDataLst>
            <p:extLst>
              <p:ext uri="{D42A27DB-BD31-4B8C-83A1-F6EECF244321}">
                <p14:modId xmlns:p14="http://schemas.microsoft.com/office/powerpoint/2010/main" val="3675830973"/>
              </p:ext>
            </p:extLst>
          </p:nvPr>
        </p:nvGraphicFramePr>
        <p:xfrm>
          <a:off x="565150" y="5448300"/>
          <a:ext cx="1595438" cy="49872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For editable template refer to the attached Power Point and Excel tools on page 15</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3953254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pPr indent="176213"/>
            <a:r>
              <a:rPr lang="en-US" noProof="0" dirty="0"/>
              <a:t>In most transactions, the Process Letter asks for a value “on a cash and debt free basis</a:t>
            </a:r>
            <a:r>
              <a:rPr lang="en-US" baseline="30000" noProof="0" dirty="0"/>
              <a:t>(a)(b)</a:t>
            </a:r>
            <a:r>
              <a:rPr lang="en-US" noProof="0" dirty="0"/>
              <a:t>” mainly in order to (1) make the different offers comparable and (2) to reflect the view of the purchaser who needs to come up with both the amounts for the debt and equity capital.</a:t>
            </a:r>
          </a:p>
          <a:p>
            <a:pPr indent="176213"/>
            <a:r>
              <a:rPr lang="en-US" noProof="0" dirty="0"/>
              <a:t>As different buyers consider different balance sheet items as net debt</a:t>
            </a:r>
            <a:r>
              <a:rPr lang="en-US" baseline="30000" noProof="0" dirty="0"/>
              <a:t>(b)</a:t>
            </a:r>
            <a:r>
              <a:rPr lang="en-US" noProof="0" dirty="0"/>
              <a:t> and KPMGs client in most cases will receive the equity value as compensation for his share, it is necessary to break the enterprise value down line by line until only equity value remains.</a:t>
            </a:r>
          </a:p>
          <a:p>
            <a:r>
              <a:rPr lang="en-US" noProof="0" dirty="0"/>
              <a:t>Now the value of a well structured and thought through Process Letter is revealed.</a:t>
            </a:r>
          </a:p>
        </p:txBody>
      </p:sp>
      <p:sp>
        <p:nvSpPr>
          <p:cNvPr id="4" name="Titel 3"/>
          <p:cNvSpPr>
            <a:spLocks noGrp="1"/>
          </p:cNvSpPr>
          <p:nvPr>
            <p:ph type="title"/>
          </p:nvPr>
        </p:nvSpPr>
        <p:spPr/>
        <p:txBody>
          <a:bodyPr/>
          <a:lstStyle/>
          <a:p>
            <a:r>
              <a:rPr lang="en-US" noProof="0" dirty="0"/>
              <a:t>Content of an offer analysis presentation: </a:t>
            </a:r>
            <a:r>
              <a:rPr lang="en-US" noProof="0" dirty="0" smtClean="0"/>
              <a:t>The actual price tag</a:t>
            </a:r>
            <a:endParaRPr lang="en-US" noProof="0" dirty="0"/>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sp>
        <p:nvSpPr>
          <p:cNvPr id="8" name="Oval 12"/>
          <p:cNvSpPr/>
          <p:nvPr/>
        </p:nvSpPr>
        <p:spPr>
          <a:xfrm>
            <a:off x="532523" y="147438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10</a:t>
            </a:r>
            <a:endParaRPr lang="en-US" sz="700" b="1" dirty="0"/>
          </a:p>
        </p:txBody>
      </p:sp>
      <p:sp>
        <p:nvSpPr>
          <p:cNvPr id="12" name="Oval 12"/>
          <p:cNvSpPr/>
          <p:nvPr/>
        </p:nvSpPr>
        <p:spPr>
          <a:xfrm>
            <a:off x="532523" y="306490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11</a:t>
            </a:r>
            <a:endParaRPr lang="en-US" sz="700" b="1" dirty="0"/>
          </a:p>
        </p:txBody>
      </p:sp>
      <p:pic>
        <p:nvPicPr>
          <p:cNvPr id="10" name="Grafik 9"/>
          <p:cNvPicPr>
            <a:picLocks/>
          </p:cNvPicPr>
          <p:nvPr/>
        </p:nvPicPr>
        <p:blipFill rotWithShape="1">
          <a:blip r:embed="rId4"/>
          <a:srcRect t="1538" b="2615"/>
          <a:stretch/>
        </p:blipFill>
        <p:spPr>
          <a:xfrm>
            <a:off x="2464467" y="1424941"/>
            <a:ext cx="6947204" cy="4594860"/>
          </a:xfrm>
          <a:prstGeom prst="rect">
            <a:avLst/>
          </a:prstGeom>
          <a:ln>
            <a:solidFill>
              <a:srgbClr val="D9D9D9"/>
            </a:solidFill>
          </a:ln>
        </p:spPr>
      </p:pic>
      <p:sp>
        <p:nvSpPr>
          <p:cNvPr id="11" name="Text Box 2"/>
          <p:cNvSpPr txBox="1">
            <a:spLocks noChangeArrowheads="1"/>
          </p:cNvSpPr>
          <p:nvPr>
            <p:custDataLst>
              <p:tags r:id="rId1"/>
            </p:custDataLst>
          </p:nvPr>
        </p:nvSpPr>
        <p:spPr bwMode="auto">
          <a:xfrm>
            <a:off x="2459843" y="6030596"/>
            <a:ext cx="6957207" cy="106679"/>
          </a:xfrm>
          <a:prstGeom prst="rect">
            <a:avLst/>
          </a:prstGeom>
          <a:noFill/>
          <a:ln w="6350">
            <a:noFill/>
            <a:miter lim="800000"/>
            <a:headEnd type="none" w="sm" len="sm"/>
            <a:tailEnd type="none" w="sm" len="sm"/>
          </a:ln>
        </p:spPr>
        <p:txBody>
          <a:bodyPr lIns="0" tIns="0" rIns="0" bIns="0" anchor="t"/>
          <a:lstStyle/>
          <a:p>
            <a:pPr marL="539750" indent="-539750" defTabSz="762000" eaLnBrk="0" hangingPunct="0">
              <a:spcBef>
                <a:spcPct val="15000"/>
              </a:spcBef>
              <a:tabLst>
                <a:tab pos="357188" algn="l"/>
              </a:tabLst>
              <a:defRPr/>
            </a:pPr>
            <a:r>
              <a:rPr kumimoji="0" lang="en-US" sz="600" b="0" u="none" strike="noStrike" kern="0" cap="none" spc="0" normalizeH="0" baseline="0" noProof="0" dirty="0" smtClean="0">
                <a:ln>
                  <a:noFill/>
                </a:ln>
                <a:effectLst/>
                <a:uLnTx/>
                <a:uFillTx/>
              </a:rPr>
              <a:t>Note:	(</a:t>
            </a:r>
            <a:r>
              <a:rPr lang="en-US" sz="600" kern="0" dirty="0" smtClean="0"/>
              <a:t>a</a:t>
            </a:r>
            <a:r>
              <a:rPr lang="en-US" sz="600" kern="0" dirty="0"/>
              <a:t>) Cash and debt free basis: The value of the business if it did not have any net debt</a:t>
            </a:r>
          </a:p>
          <a:p>
            <a:pPr marL="539750" indent="-539750" defTabSz="762000" eaLnBrk="0" hangingPunct="0">
              <a:spcBef>
                <a:spcPct val="15000"/>
              </a:spcBef>
              <a:tabLst>
                <a:tab pos="357188" algn="l"/>
              </a:tabLst>
              <a:defRPr/>
            </a:pPr>
            <a:r>
              <a:rPr lang="en-US" sz="600" kern="0" dirty="0"/>
              <a:t>	(b) Net debt: Net value of a company's interest bearing liabilities/debts (against which third parties hold a contractual claim) and its cash/liquid assets</a:t>
            </a:r>
          </a:p>
        </p:txBody>
      </p:sp>
      <p:sp>
        <p:nvSpPr>
          <p:cNvPr id="13" name="Oval 12"/>
          <p:cNvSpPr/>
          <p:nvPr/>
        </p:nvSpPr>
        <p:spPr>
          <a:xfrm>
            <a:off x="6300863" y="232020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10</a:t>
            </a:r>
            <a:endParaRPr lang="en-US" sz="700" b="1" dirty="0"/>
          </a:p>
        </p:txBody>
      </p:sp>
      <p:sp>
        <p:nvSpPr>
          <p:cNvPr id="14" name="Oval 12"/>
          <p:cNvSpPr/>
          <p:nvPr/>
        </p:nvSpPr>
        <p:spPr>
          <a:xfrm>
            <a:off x="9181223" y="377356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11</a:t>
            </a:r>
            <a:endParaRPr lang="en-US" sz="700" b="1" dirty="0"/>
          </a:p>
        </p:txBody>
      </p:sp>
      <p:graphicFrame>
        <p:nvGraphicFramePr>
          <p:cNvPr id="15" name="Group 90"/>
          <p:cNvGraphicFramePr>
            <a:graphicFrameLocks noGrp="1"/>
          </p:cNvGraphicFramePr>
          <p:nvPr>
            <p:custDataLst>
              <p:tags r:id="rId2"/>
            </p:custDataLst>
            <p:extLst>
              <p:ext uri="{D42A27DB-BD31-4B8C-83A1-F6EECF244321}">
                <p14:modId xmlns:p14="http://schemas.microsoft.com/office/powerpoint/2010/main" val="3675830973"/>
              </p:ext>
            </p:extLst>
          </p:nvPr>
        </p:nvGraphicFramePr>
        <p:xfrm>
          <a:off x="565150" y="5448300"/>
          <a:ext cx="1595438" cy="49872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For editable template refer to the attached Power Point and Excel tools on page 15</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1177208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4172246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r>
              <a:rPr lang="en-US" noProof="0" dirty="0"/>
              <a:t>To give the client a clearer picture of the individual offers without providing too much detail, the information needs to be summarized:</a:t>
            </a:r>
          </a:p>
          <a:p>
            <a:pPr indent="176213"/>
            <a:r>
              <a:rPr lang="en-US" noProof="0" dirty="0"/>
              <a:t>Serves as a proxy for the seriousness of the bidder: The higher the quality, the less is the likelihood that he participates in the process in order to gain competitor insights</a:t>
            </a:r>
          </a:p>
          <a:p>
            <a:pPr indent="176213"/>
            <a:r>
              <a:rPr lang="en-US" noProof="0" dirty="0"/>
              <a:t>Provides background of the valuation methodology</a:t>
            </a:r>
          </a:p>
          <a:p>
            <a:pPr indent="176213"/>
            <a:r>
              <a:rPr lang="en-US" noProof="0" dirty="0"/>
              <a:t>Gives guidance regarding the key due diligence areas</a:t>
            </a:r>
          </a:p>
          <a:p>
            <a:pPr indent="176213"/>
            <a:r>
              <a:rPr lang="en-US" noProof="0" dirty="0"/>
              <a:t>Any other qualitative points that are considered material</a:t>
            </a:r>
          </a:p>
          <a:p>
            <a:pPr indent="176213"/>
            <a:r>
              <a:rPr lang="en-US" noProof="0" dirty="0"/>
              <a:t>Serves as another proxy for the transaction security and seriousness of the bidder</a:t>
            </a:r>
          </a:p>
        </p:txBody>
      </p:sp>
      <p:sp>
        <p:nvSpPr>
          <p:cNvPr id="4" name="Titel 3"/>
          <p:cNvSpPr>
            <a:spLocks noGrp="1"/>
          </p:cNvSpPr>
          <p:nvPr>
            <p:ph type="title"/>
          </p:nvPr>
        </p:nvSpPr>
        <p:spPr/>
        <p:txBody>
          <a:bodyPr/>
          <a:lstStyle/>
          <a:p>
            <a:r>
              <a:rPr lang="en-US" noProof="0" dirty="0"/>
              <a:t>Content of an offer analysis presentation: </a:t>
            </a:r>
            <a:r>
              <a:rPr lang="en-US" noProof="0" dirty="0" smtClean="0"/>
              <a:t>Detailed evaluation</a:t>
            </a:r>
            <a:endParaRPr lang="en-US" noProof="0" dirty="0"/>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sp>
        <p:nvSpPr>
          <p:cNvPr id="8" name="Oval 12"/>
          <p:cNvSpPr/>
          <p:nvPr/>
        </p:nvSpPr>
        <p:spPr>
          <a:xfrm>
            <a:off x="532523" y="2250233"/>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12</a:t>
            </a:r>
            <a:endParaRPr lang="en-US" sz="700" b="1" dirty="0"/>
          </a:p>
        </p:txBody>
      </p:sp>
      <p:sp>
        <p:nvSpPr>
          <p:cNvPr id="12" name="Oval 12"/>
          <p:cNvSpPr/>
          <p:nvPr/>
        </p:nvSpPr>
        <p:spPr>
          <a:xfrm>
            <a:off x="532523" y="326948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13</a:t>
            </a:r>
            <a:endParaRPr lang="en-US" sz="700" b="1" dirty="0"/>
          </a:p>
        </p:txBody>
      </p:sp>
      <p:sp>
        <p:nvSpPr>
          <p:cNvPr id="10" name="Oval 12"/>
          <p:cNvSpPr/>
          <p:nvPr/>
        </p:nvSpPr>
        <p:spPr>
          <a:xfrm>
            <a:off x="532523" y="3615267"/>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14</a:t>
            </a:r>
            <a:endParaRPr lang="en-US" sz="700" b="1" dirty="0"/>
          </a:p>
        </p:txBody>
      </p:sp>
      <p:sp>
        <p:nvSpPr>
          <p:cNvPr id="11" name="Oval 12"/>
          <p:cNvSpPr/>
          <p:nvPr/>
        </p:nvSpPr>
        <p:spPr>
          <a:xfrm>
            <a:off x="532523" y="3977448"/>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15</a:t>
            </a:r>
            <a:endParaRPr lang="en-US" sz="700" b="1" dirty="0"/>
          </a:p>
        </p:txBody>
      </p:sp>
      <p:sp>
        <p:nvSpPr>
          <p:cNvPr id="13" name="Oval 12"/>
          <p:cNvSpPr/>
          <p:nvPr/>
        </p:nvSpPr>
        <p:spPr>
          <a:xfrm>
            <a:off x="545927" y="445347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16</a:t>
            </a:r>
            <a:endParaRPr lang="en-US" sz="700" b="1" dirty="0"/>
          </a:p>
        </p:txBody>
      </p:sp>
      <p:pic>
        <p:nvPicPr>
          <p:cNvPr id="14" name="Grafik 13"/>
          <p:cNvPicPr>
            <a:picLocks/>
          </p:cNvPicPr>
          <p:nvPr/>
        </p:nvPicPr>
        <p:blipFill rotWithShape="1">
          <a:blip r:embed="rId4"/>
          <a:srcRect t="1520" b="2632"/>
          <a:stretch/>
        </p:blipFill>
        <p:spPr>
          <a:xfrm>
            <a:off x="2457013" y="1424940"/>
            <a:ext cx="6947204" cy="4594860"/>
          </a:xfrm>
          <a:prstGeom prst="rect">
            <a:avLst/>
          </a:prstGeom>
          <a:ln>
            <a:solidFill>
              <a:srgbClr val="D9D9D9"/>
            </a:solidFill>
          </a:ln>
        </p:spPr>
      </p:pic>
      <p:sp>
        <p:nvSpPr>
          <p:cNvPr id="15" name="Text Box 2"/>
          <p:cNvSpPr txBox="1">
            <a:spLocks noChangeArrowheads="1"/>
          </p:cNvSpPr>
          <p:nvPr>
            <p:custDataLst>
              <p:tags r:id="rId1"/>
            </p:custDataLst>
          </p:nvPr>
        </p:nvSpPr>
        <p:spPr bwMode="auto">
          <a:xfrm>
            <a:off x="2459843" y="6030596"/>
            <a:ext cx="6957207" cy="106679"/>
          </a:xfrm>
          <a:prstGeom prst="rect">
            <a:avLst/>
          </a:prstGeom>
          <a:noFill/>
          <a:ln w="6350">
            <a:noFill/>
            <a:miter lim="800000"/>
            <a:headEnd type="none" w="sm" len="sm"/>
            <a:tailEnd type="none" w="sm" len="sm"/>
          </a:ln>
        </p:spPr>
        <p:txBody>
          <a:bodyPr lIns="0" tIns="0" rIns="0" bIns="0" anchor="t"/>
          <a:lstStyle/>
          <a:p>
            <a:pPr marL="539750" indent="-539750" defTabSz="762000" eaLnBrk="0" hangingPunct="0">
              <a:spcBef>
                <a:spcPct val="15000"/>
              </a:spcBef>
              <a:tabLst>
                <a:tab pos="357188" algn="l"/>
              </a:tabLst>
              <a:defRPr/>
            </a:pPr>
            <a:r>
              <a:rPr kumimoji="0" lang="en-US" sz="600" b="0" u="none" strike="noStrike" kern="0" cap="none" spc="0" normalizeH="0" baseline="0" noProof="0" dirty="0" smtClean="0">
                <a:ln>
                  <a:noFill/>
                </a:ln>
                <a:effectLst/>
                <a:uLnTx/>
                <a:uFillTx/>
              </a:rPr>
              <a:t>Note:	</a:t>
            </a:r>
            <a:r>
              <a:rPr lang="en-US" sz="600" kern="0" dirty="0"/>
              <a:t>Only page 1 of the detailed evaluation is presented in the above slide.</a:t>
            </a:r>
          </a:p>
        </p:txBody>
      </p:sp>
      <p:sp>
        <p:nvSpPr>
          <p:cNvPr id="21" name="Oval 12"/>
          <p:cNvSpPr/>
          <p:nvPr/>
        </p:nvSpPr>
        <p:spPr>
          <a:xfrm>
            <a:off x="4180334" y="2322241"/>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12</a:t>
            </a:r>
            <a:endParaRPr lang="en-US" sz="700" b="1" dirty="0"/>
          </a:p>
        </p:txBody>
      </p:sp>
      <p:sp>
        <p:nvSpPr>
          <p:cNvPr id="22" name="Oval 12"/>
          <p:cNvSpPr/>
          <p:nvPr/>
        </p:nvSpPr>
        <p:spPr>
          <a:xfrm>
            <a:off x="5046663" y="2322241"/>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13</a:t>
            </a:r>
            <a:endParaRPr lang="en-US" sz="700" b="1" dirty="0"/>
          </a:p>
        </p:txBody>
      </p:sp>
      <p:sp>
        <p:nvSpPr>
          <p:cNvPr id="23" name="Oval 12"/>
          <p:cNvSpPr/>
          <p:nvPr/>
        </p:nvSpPr>
        <p:spPr>
          <a:xfrm>
            <a:off x="6153914" y="2322241"/>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14</a:t>
            </a:r>
            <a:endParaRPr lang="en-US" sz="700" b="1" dirty="0"/>
          </a:p>
        </p:txBody>
      </p:sp>
      <p:sp>
        <p:nvSpPr>
          <p:cNvPr id="24" name="Oval 12"/>
          <p:cNvSpPr/>
          <p:nvPr/>
        </p:nvSpPr>
        <p:spPr>
          <a:xfrm>
            <a:off x="7261165" y="2322241"/>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15</a:t>
            </a:r>
            <a:endParaRPr lang="en-US" sz="700" b="1" dirty="0"/>
          </a:p>
        </p:txBody>
      </p:sp>
      <p:sp>
        <p:nvSpPr>
          <p:cNvPr id="25" name="Oval 12"/>
          <p:cNvSpPr/>
          <p:nvPr/>
        </p:nvSpPr>
        <p:spPr>
          <a:xfrm>
            <a:off x="8462392" y="2322241"/>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t>16</a:t>
            </a:r>
            <a:endParaRPr lang="en-US" sz="700" b="1" dirty="0"/>
          </a:p>
        </p:txBody>
      </p:sp>
      <p:graphicFrame>
        <p:nvGraphicFramePr>
          <p:cNvPr id="18" name="Group 90"/>
          <p:cNvGraphicFramePr>
            <a:graphicFrameLocks noGrp="1"/>
          </p:cNvGraphicFramePr>
          <p:nvPr>
            <p:custDataLst>
              <p:tags r:id="rId2"/>
            </p:custDataLst>
            <p:extLst>
              <p:ext uri="{D42A27DB-BD31-4B8C-83A1-F6EECF244321}">
                <p14:modId xmlns:p14="http://schemas.microsoft.com/office/powerpoint/2010/main" val="3675830973"/>
              </p:ext>
            </p:extLst>
          </p:nvPr>
        </p:nvGraphicFramePr>
        <p:xfrm>
          <a:off x="565150" y="5448300"/>
          <a:ext cx="1595438" cy="49872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For editable template refer to the attached Power Point and Excel tools on page 15</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226488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r>
              <a:rPr lang="en-US" noProof="0" dirty="0"/>
              <a:t>Of course, there is more than one way of breaking down each bid. The level of detail depends on:</a:t>
            </a:r>
          </a:p>
          <a:p>
            <a:pPr marL="228600" indent="-228600">
              <a:buAutoNum type="alphaLcParenBoth"/>
            </a:pPr>
            <a:r>
              <a:rPr lang="en-US" noProof="0" dirty="0"/>
              <a:t>The degree of customer engagement in the process (“hands-off” versus “hands-on”)</a:t>
            </a:r>
          </a:p>
          <a:p>
            <a:pPr marL="228600" indent="-228600">
              <a:buAutoNum type="alphaLcParenBoth"/>
            </a:pPr>
            <a:r>
              <a:rPr lang="en-US" noProof="0" dirty="0"/>
              <a:t>The level of detail requested in the Process Letter</a:t>
            </a:r>
          </a:p>
          <a:p>
            <a:pPr marL="228600" indent="-228600">
              <a:buAutoNum type="alphaLcParenBoth"/>
            </a:pPr>
            <a:r>
              <a:rPr lang="en-US" noProof="0" dirty="0"/>
              <a:t>The phase of the process (initial bids versus final offers)</a:t>
            </a:r>
          </a:p>
          <a:p>
            <a:pPr marL="228600" indent="-228600">
              <a:buAutoNum type="alphaLcParenBoth"/>
            </a:pPr>
            <a:r>
              <a:rPr lang="en-US" noProof="0" dirty="0"/>
              <a:t>The focus set by the customer (e.g. maximize purchase price vs. transaction security)</a:t>
            </a:r>
          </a:p>
          <a:p>
            <a:pPr marL="228600" indent="-228600">
              <a:buAutoNum type="alphaLcParenBoth"/>
            </a:pPr>
            <a:r>
              <a:rPr lang="en-US" noProof="0" dirty="0"/>
              <a:t>Etc.</a:t>
            </a:r>
          </a:p>
        </p:txBody>
      </p:sp>
      <p:sp>
        <p:nvSpPr>
          <p:cNvPr id="4" name="Titel 3"/>
          <p:cNvSpPr>
            <a:spLocks noGrp="1"/>
          </p:cNvSpPr>
          <p:nvPr>
            <p:ph type="title"/>
          </p:nvPr>
        </p:nvSpPr>
        <p:spPr/>
        <p:txBody>
          <a:bodyPr/>
          <a:lstStyle/>
          <a:p>
            <a:r>
              <a:rPr lang="en-US" noProof="0" dirty="0"/>
              <a:t>Content of an offer analysis presentation: </a:t>
            </a:r>
            <a:r>
              <a:rPr lang="en-US" noProof="0" dirty="0" smtClean="0"/>
              <a:t>Detailed evaluation (alternative)</a:t>
            </a:r>
            <a:endParaRPr lang="en-US" noProof="0" dirty="0"/>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pic>
        <p:nvPicPr>
          <p:cNvPr id="10" name="Grafik 9"/>
          <p:cNvPicPr>
            <a:picLocks/>
          </p:cNvPicPr>
          <p:nvPr/>
        </p:nvPicPr>
        <p:blipFill rotWithShape="1">
          <a:blip r:embed="rId4"/>
          <a:srcRect t="1668" b="2644"/>
          <a:stretch/>
        </p:blipFill>
        <p:spPr>
          <a:xfrm>
            <a:off x="2459843" y="1432561"/>
            <a:ext cx="6947204" cy="4587240"/>
          </a:xfrm>
          <a:prstGeom prst="rect">
            <a:avLst/>
          </a:prstGeom>
          <a:ln>
            <a:solidFill>
              <a:srgbClr val="D9D9D9"/>
            </a:solidFill>
          </a:ln>
        </p:spPr>
      </p:pic>
      <p:sp>
        <p:nvSpPr>
          <p:cNvPr id="11" name="Text Box 2"/>
          <p:cNvSpPr txBox="1">
            <a:spLocks noChangeArrowheads="1"/>
          </p:cNvSpPr>
          <p:nvPr>
            <p:custDataLst>
              <p:tags r:id="rId1"/>
            </p:custDataLst>
          </p:nvPr>
        </p:nvSpPr>
        <p:spPr bwMode="auto">
          <a:xfrm>
            <a:off x="2459843" y="6030596"/>
            <a:ext cx="6957207" cy="106679"/>
          </a:xfrm>
          <a:prstGeom prst="rect">
            <a:avLst/>
          </a:prstGeom>
          <a:noFill/>
          <a:ln w="6350">
            <a:noFill/>
            <a:miter lim="800000"/>
            <a:headEnd type="none" w="sm" len="sm"/>
            <a:tailEnd type="none" w="sm" len="sm"/>
          </a:ln>
        </p:spPr>
        <p:txBody>
          <a:bodyPr lIns="0" tIns="0" rIns="0" bIns="0" anchor="t"/>
          <a:lstStyle/>
          <a:p>
            <a:pPr marL="539750" indent="-539750" defTabSz="762000" eaLnBrk="0" hangingPunct="0">
              <a:spcBef>
                <a:spcPct val="15000"/>
              </a:spcBef>
              <a:tabLst>
                <a:tab pos="357188" algn="l"/>
              </a:tabLst>
              <a:defRPr/>
            </a:pPr>
            <a:r>
              <a:rPr kumimoji="0" lang="en-US" sz="600" b="0" u="none" strike="noStrike" kern="0" cap="none" spc="0" normalizeH="0" baseline="0" noProof="0" dirty="0" smtClean="0">
                <a:ln>
                  <a:noFill/>
                </a:ln>
                <a:effectLst/>
                <a:uLnTx/>
                <a:uFillTx/>
              </a:rPr>
              <a:t>Note:	</a:t>
            </a:r>
            <a:r>
              <a:rPr lang="en-US" sz="600" kern="0" noProof="0" dirty="0" smtClean="0"/>
              <a:t>The above table refers to another example which has not been touched upon in this workbook.</a:t>
            </a:r>
            <a:endParaRPr lang="en-US" sz="600" kern="0" dirty="0" smtClean="0"/>
          </a:p>
        </p:txBody>
      </p:sp>
      <p:graphicFrame>
        <p:nvGraphicFramePr>
          <p:cNvPr id="8" name="Group 90"/>
          <p:cNvGraphicFramePr>
            <a:graphicFrameLocks noGrp="1"/>
          </p:cNvGraphicFramePr>
          <p:nvPr>
            <p:custDataLst>
              <p:tags r:id="rId2"/>
            </p:custDataLst>
            <p:extLst>
              <p:ext uri="{D42A27DB-BD31-4B8C-83A1-F6EECF244321}">
                <p14:modId xmlns:p14="http://schemas.microsoft.com/office/powerpoint/2010/main" val="3675830973"/>
              </p:ext>
            </p:extLst>
          </p:nvPr>
        </p:nvGraphicFramePr>
        <p:xfrm>
          <a:off x="565150" y="5448300"/>
          <a:ext cx="1595438" cy="49872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For editable template refer to the attached Power Point and Excel tools on page 15</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1870216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42120841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a:t>Process Letter </a:t>
            </a:r>
            <a:r>
              <a:rPr lang="en-US" noProof="0" dirty="0" smtClean="0"/>
              <a:t>and </a:t>
            </a:r>
            <a:r>
              <a:rPr lang="en-US" noProof="0" dirty="0"/>
              <a:t>Analysis of </a:t>
            </a:r>
            <a:r>
              <a:rPr lang="en-US" noProof="0" dirty="0" smtClean="0"/>
              <a:t>Offers</a:t>
            </a:r>
            <a:endParaRPr lang="en-US" noProof="0" dirty="0"/>
          </a:p>
        </p:txBody>
      </p:sp>
      <p:sp>
        <p:nvSpPr>
          <p:cNvPr id="4" name="Titel 3"/>
          <p:cNvSpPr>
            <a:spLocks noGrp="1"/>
          </p:cNvSpPr>
          <p:nvPr>
            <p:ph type="title"/>
          </p:nvPr>
        </p:nvSpPr>
        <p:spPr/>
        <p:txBody>
          <a:bodyPr/>
          <a:lstStyle/>
          <a:p>
            <a:r>
              <a:rPr lang="en-US" noProof="0" dirty="0" smtClean="0"/>
              <a:t>Overview (1/3) – Mission statement</a:t>
            </a:r>
            <a:endParaRPr lang="en-US" noProof="0"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a:solidFill>
                    <a:schemeClr val="bg1"/>
                  </a:solidFill>
                </a:rPr>
                <a:t>Produce a comparability of purchase price offers based on the criteria queried in the Process Letter</a:t>
              </a:r>
            </a:p>
          </p:txBody>
        </p:sp>
      </p:grpSp>
      <p:sp>
        <p:nvSpPr>
          <p:cNvPr id="26" name="Text Placeholder 5"/>
          <p:cNvSpPr>
            <a:spLocks noGrp="1"/>
          </p:cNvSpPr>
          <p:nvPr>
            <p:ph type="body" sz="quarter" idx="11"/>
          </p:nvPr>
        </p:nvSpPr>
        <p:spPr>
          <a:xfrm>
            <a:off x="488950" y="2153260"/>
            <a:ext cx="1964104" cy="2086159"/>
          </a:xfrm>
          <a:ln w="6350">
            <a:noFill/>
          </a:ln>
        </p:spPr>
        <p:txBody>
          <a:bodyPr vert="horz" lIns="0" tIns="0" rIns="0" bIns="0" rtlCol="0" anchor="t" anchorCtr="0">
            <a:noAutofit/>
          </a:bodyPr>
          <a:lstStyle/>
          <a:p>
            <a:pPr>
              <a:spcAft>
                <a:spcPts val="500"/>
              </a:spcAft>
            </a:pPr>
            <a:r>
              <a:rPr lang="en-US" sz="900" noProof="0" dirty="0" smtClean="0">
                <a:solidFill>
                  <a:schemeClr val="accent1"/>
                </a:solidFill>
              </a:rPr>
              <a:t>Sell Side</a:t>
            </a:r>
          </a:p>
          <a:p>
            <a:pPr lvl="2">
              <a:spcAft>
                <a:spcPts val="500"/>
              </a:spcAft>
            </a:pPr>
            <a:r>
              <a:rPr lang="en-US" noProof="0" dirty="0" smtClean="0"/>
              <a:t>Adjustment </a:t>
            </a:r>
            <a:r>
              <a:rPr lang="en-US" noProof="0" dirty="0"/>
              <a:t>of the schedule of the M&amp;A process subsequently to the initial market approach</a:t>
            </a:r>
          </a:p>
          <a:p>
            <a:pPr lvl="2">
              <a:spcAft>
                <a:spcPts val="500"/>
              </a:spcAft>
            </a:pPr>
            <a:r>
              <a:rPr lang="en-US" noProof="0" dirty="0"/>
              <a:t>Determination of the content of the requested offers by potential bidders for the sake of comparability</a:t>
            </a:r>
          </a:p>
          <a:p>
            <a:pPr lvl="2">
              <a:spcAft>
                <a:spcPts val="500"/>
              </a:spcAft>
            </a:pPr>
            <a:r>
              <a:rPr lang="en-US" noProof="0" dirty="0"/>
              <a:t>Analysis and evaluation of the received offers </a:t>
            </a:r>
          </a:p>
          <a:p>
            <a:pPr lvl="2">
              <a:spcAft>
                <a:spcPts val="500"/>
              </a:spcAft>
            </a:pPr>
            <a:r>
              <a:rPr lang="en-US" noProof="0" dirty="0"/>
              <a:t>Basis for decision-making of the selection of potential investors for the next process phase</a:t>
            </a:r>
          </a:p>
          <a:p>
            <a:pPr lvl="2">
              <a:spcAft>
                <a:spcPts val="500"/>
              </a:spcAft>
            </a:pPr>
            <a:r>
              <a:rPr lang="en-US" noProof="0" dirty="0"/>
              <a:t>Typically with the sale of the entire company/business area of a company as well as the sale of minority holdings</a:t>
            </a:r>
          </a:p>
        </p:txBody>
      </p:sp>
      <p:sp>
        <p:nvSpPr>
          <p:cNvPr id="28" name="Rechteck 18"/>
          <p:cNvSpPr/>
          <p:nvPr/>
        </p:nvSpPr>
        <p:spPr>
          <a:xfrm>
            <a:off x="2567355" y="1875810"/>
            <a:ext cx="68496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5043034"/>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314521"/>
            <a:ext cx="1964104" cy="708272"/>
          </a:xfrm>
          <a:ln w="6350">
            <a:noFill/>
          </a:ln>
        </p:spPr>
        <p:txBody>
          <a:bodyPr vert="horz" lIns="0" tIns="0" rIns="0" bIns="0" rtlCol="0" anchor="t" anchorCtr="0">
            <a:noAutofit/>
          </a:bodyPr>
          <a:lstStyle/>
          <a:p>
            <a:pPr lvl="2">
              <a:spcAft>
                <a:spcPts val="500"/>
              </a:spcAft>
            </a:pPr>
            <a:r>
              <a:rPr lang="en-US" noProof="0" dirty="0"/>
              <a:t>Potential for standardization is limited to templates which have to be adapted to the specific case</a:t>
            </a:r>
          </a:p>
        </p:txBody>
      </p:sp>
      <p:sp>
        <p:nvSpPr>
          <p:cNvPr id="12" name="Text Placeholder 5"/>
          <p:cNvSpPr>
            <a:spLocks noGrp="1"/>
          </p:cNvSpPr>
          <p:nvPr>
            <p:ph type="body" sz="quarter" idx="11"/>
          </p:nvPr>
        </p:nvSpPr>
        <p:spPr>
          <a:xfrm>
            <a:off x="4978401" y="2153260"/>
            <a:ext cx="4438650" cy="3868128"/>
          </a:xfrm>
          <a:ln w="6350">
            <a:noFill/>
          </a:ln>
        </p:spPr>
        <p:txBody>
          <a:bodyPr vert="horz" lIns="0" tIns="0" rIns="0" bIns="0" rtlCol="0" anchor="t" anchorCtr="0">
            <a:noAutofit/>
          </a:bodyPr>
          <a:lstStyle/>
          <a:p>
            <a:pPr>
              <a:spcAft>
                <a:spcPts val="600"/>
              </a:spcAft>
            </a:pPr>
            <a:r>
              <a:rPr lang="en-US" sz="900" noProof="0" dirty="0"/>
              <a:t>Definition</a:t>
            </a:r>
          </a:p>
          <a:p>
            <a:pPr lvl="2"/>
            <a:r>
              <a:rPr lang="en-US" noProof="0" dirty="0"/>
              <a:t>Process Letter I and II: documents which are send out in the course of an M&amp;A sell side process setting </a:t>
            </a:r>
            <a:r>
              <a:rPr lang="en-US" noProof="0" dirty="0" smtClean="0"/>
              <a:t>forth </a:t>
            </a:r>
            <a:r>
              <a:rPr lang="en-US" noProof="0" dirty="0"/>
              <a:t>next steps, key deadlines, requested documents and bid requirements to potential bidders</a:t>
            </a:r>
          </a:p>
          <a:p>
            <a:pPr lvl="2"/>
            <a:r>
              <a:rPr lang="en-US" noProof="0" dirty="0"/>
              <a:t>Analysis of Offers: document directed at the shareholders of the target company (KPMG’s client) disaggregating any received bids and bringing them on a comparable basis </a:t>
            </a:r>
          </a:p>
          <a:p>
            <a:pPr>
              <a:spcAft>
                <a:spcPts val="600"/>
              </a:spcAft>
            </a:pPr>
            <a:r>
              <a:rPr lang="en-US" sz="900" noProof="0" dirty="0"/>
              <a:t>Methodology</a:t>
            </a:r>
          </a:p>
          <a:p>
            <a:pPr lvl="2"/>
            <a:r>
              <a:rPr lang="en-US" noProof="0" dirty="0"/>
              <a:t>Content of the Process Letters (and in particular the bid requirements) to be agreed upon with client</a:t>
            </a:r>
          </a:p>
          <a:p>
            <a:pPr lvl="2"/>
            <a:r>
              <a:rPr lang="en-US" noProof="0" dirty="0"/>
              <a:t>After receiving any offers:</a:t>
            </a:r>
            <a:br>
              <a:rPr lang="en-US" noProof="0" dirty="0"/>
            </a:br>
            <a:r>
              <a:rPr lang="en-US" noProof="0" dirty="0"/>
              <a:t>evaluating the offers submitted by the interested parties on the basis of established criteria such as:</a:t>
            </a:r>
          </a:p>
          <a:p>
            <a:pPr lvl="3"/>
            <a:r>
              <a:rPr lang="en-US" noProof="0" dirty="0" smtClean="0"/>
              <a:t>Purchase price (enterprise value vs. equity value)</a:t>
            </a:r>
          </a:p>
          <a:p>
            <a:pPr lvl="3"/>
            <a:r>
              <a:rPr lang="en-US" noProof="0" dirty="0" smtClean="0"/>
              <a:t>Due diligence requirements</a:t>
            </a:r>
          </a:p>
          <a:p>
            <a:pPr lvl="3"/>
            <a:r>
              <a:rPr lang="en-US" noProof="0" dirty="0" smtClean="0"/>
              <a:t>Financing requirements</a:t>
            </a:r>
          </a:p>
          <a:p>
            <a:pPr lvl="3"/>
            <a:r>
              <a:rPr lang="en-US" noProof="0" dirty="0" smtClean="0"/>
              <a:t>Corporate strategy, etc.</a:t>
            </a:r>
          </a:p>
          <a:p>
            <a:pPr>
              <a:spcAft>
                <a:spcPts val="600"/>
              </a:spcAft>
            </a:pPr>
            <a:r>
              <a:rPr lang="en-US" sz="900" noProof="0" dirty="0" smtClean="0"/>
              <a:t>Tools </a:t>
            </a:r>
          </a:p>
          <a:p>
            <a:pPr lvl="2">
              <a:defRPr/>
            </a:pPr>
            <a:r>
              <a:rPr lang="en-US" noProof="0" dirty="0">
                <a:solidFill>
                  <a:srgbClr val="000000"/>
                </a:solidFill>
              </a:rPr>
              <a:t>Templates for:</a:t>
            </a:r>
          </a:p>
          <a:p>
            <a:pPr lvl="3">
              <a:defRPr/>
            </a:pPr>
            <a:r>
              <a:rPr lang="en-US" noProof="0" dirty="0"/>
              <a:t>Process Letter(s)</a:t>
            </a:r>
          </a:p>
          <a:p>
            <a:pPr lvl="3">
              <a:defRPr/>
            </a:pPr>
            <a:r>
              <a:rPr lang="en-US" noProof="0" dirty="0"/>
              <a:t>Analysis of Offers</a:t>
            </a:r>
          </a:p>
          <a:p>
            <a:pPr>
              <a:spcAft>
                <a:spcPts val="600"/>
              </a:spcAft>
            </a:pPr>
            <a:endParaRPr lang="en-US" sz="900" noProof="0" dirty="0"/>
          </a:p>
        </p:txBody>
      </p:sp>
      <p:pic>
        <p:nvPicPr>
          <p:cNvPr id="17" name="Picture 12"/>
          <p:cNvPicPr>
            <a:picLocks noChangeAspect="1" noChangeArrowheads="1"/>
          </p:cNvPicPr>
          <p:nvPr/>
        </p:nvPicPr>
        <p:blipFill>
          <a:blip r:embed="rId3" cstate="print"/>
          <a:srcRect/>
          <a:stretch>
            <a:fillRect/>
          </a:stretch>
        </p:blipFill>
        <p:spPr bwMode="auto">
          <a:xfrm>
            <a:off x="3231185" y="2190192"/>
            <a:ext cx="1525530" cy="2160240"/>
          </a:xfrm>
          <a:prstGeom prst="rect">
            <a:avLst/>
          </a:prstGeom>
          <a:noFill/>
          <a:ln w="9525">
            <a:solidFill>
              <a:srgbClr val="D9D9D9"/>
            </a:solidFill>
            <a:miter lim="800000"/>
            <a:headEnd/>
            <a:tailEnd/>
          </a:ln>
        </p:spPr>
      </p:pic>
      <p:sp>
        <p:nvSpPr>
          <p:cNvPr id="18" name="TextBox 30"/>
          <p:cNvSpPr txBox="1"/>
          <p:nvPr/>
        </p:nvSpPr>
        <p:spPr>
          <a:xfrm flipH="1">
            <a:off x="2567355" y="2153260"/>
            <a:ext cx="1970505" cy="492443"/>
          </a:xfrm>
          <a:prstGeom prst="rect">
            <a:avLst/>
          </a:prstGeom>
          <a:noFill/>
        </p:spPr>
        <p:txBody>
          <a:bodyPr wrap="square" lIns="0" tIns="0" rIns="0" bIns="0" rtlCol="0">
            <a:spAutoFit/>
          </a:bodyPr>
          <a:lstStyle/>
          <a:p>
            <a:r>
              <a:rPr lang="en-US" sz="800" i="1" dirty="0" smtClean="0">
                <a:latin typeface="Arial" pitchFamily="34" charset="0"/>
                <a:cs typeface="Arial" pitchFamily="34" charset="0"/>
              </a:rPr>
              <a:t>First page </a:t>
            </a:r>
            <a:br>
              <a:rPr lang="en-US" sz="800" i="1" dirty="0" smtClean="0">
                <a:latin typeface="Arial" pitchFamily="34" charset="0"/>
                <a:cs typeface="Arial" pitchFamily="34" charset="0"/>
              </a:rPr>
            </a:br>
            <a:r>
              <a:rPr lang="en-US" sz="800" i="1" dirty="0" smtClean="0">
                <a:latin typeface="Arial" pitchFamily="34" charset="0"/>
                <a:cs typeface="Arial" pitchFamily="34" charset="0"/>
              </a:rPr>
              <a:t>of standard </a:t>
            </a:r>
            <a:br>
              <a:rPr lang="en-US" sz="800" i="1" dirty="0" smtClean="0">
                <a:latin typeface="Arial" pitchFamily="34" charset="0"/>
                <a:cs typeface="Arial" pitchFamily="34" charset="0"/>
              </a:rPr>
            </a:br>
            <a:r>
              <a:rPr lang="en-US" sz="800" i="1" dirty="0" smtClean="0">
                <a:latin typeface="Arial" pitchFamily="34" charset="0"/>
                <a:cs typeface="Arial" pitchFamily="34" charset="0"/>
              </a:rPr>
              <a:t>Process </a:t>
            </a:r>
            <a:br>
              <a:rPr lang="en-US" sz="800" i="1" dirty="0" smtClean="0">
                <a:latin typeface="Arial" pitchFamily="34" charset="0"/>
                <a:cs typeface="Arial" pitchFamily="34" charset="0"/>
              </a:rPr>
            </a:br>
            <a:r>
              <a:rPr lang="en-US" sz="800" i="1" dirty="0" smtClean="0">
                <a:latin typeface="Arial" pitchFamily="34" charset="0"/>
                <a:cs typeface="Arial" pitchFamily="34" charset="0"/>
              </a:rPr>
              <a:t>Letter I</a:t>
            </a:r>
          </a:p>
        </p:txBody>
      </p:sp>
      <p:sp>
        <p:nvSpPr>
          <p:cNvPr id="20" name="TextBox 37"/>
          <p:cNvSpPr txBox="1"/>
          <p:nvPr/>
        </p:nvSpPr>
        <p:spPr>
          <a:xfrm flipH="1">
            <a:off x="2567355" y="4433014"/>
            <a:ext cx="2304255" cy="123111"/>
          </a:xfrm>
          <a:prstGeom prst="rect">
            <a:avLst/>
          </a:prstGeom>
          <a:noFill/>
        </p:spPr>
        <p:txBody>
          <a:bodyPr wrap="square" lIns="0" tIns="0" rIns="0" bIns="0" rtlCol="0">
            <a:spAutoFit/>
          </a:bodyPr>
          <a:lstStyle/>
          <a:p>
            <a:pPr algn="ctr"/>
            <a:r>
              <a:rPr lang="en-US" sz="800" i="1" dirty="0" smtClean="0">
                <a:latin typeface="Arial" pitchFamily="34" charset="0"/>
                <a:cs typeface="Arial" pitchFamily="34" charset="0"/>
              </a:rPr>
              <a:t>Sample slide of Analysis of Bids: Bid comparison</a:t>
            </a:r>
          </a:p>
        </p:txBody>
      </p:sp>
      <p:pic>
        <p:nvPicPr>
          <p:cNvPr id="21" name="Grafik 20"/>
          <p:cNvPicPr>
            <a:picLocks/>
          </p:cNvPicPr>
          <p:nvPr/>
        </p:nvPicPr>
        <p:blipFill rotWithShape="1">
          <a:blip r:embed="rId4"/>
          <a:srcRect t="1920" b="2551"/>
          <a:stretch/>
        </p:blipFill>
        <p:spPr>
          <a:xfrm>
            <a:off x="2622352" y="4590810"/>
            <a:ext cx="2136591" cy="1408448"/>
          </a:xfrm>
          <a:prstGeom prst="rect">
            <a:avLst/>
          </a:prstGeom>
          <a:ln>
            <a:solidFill>
              <a:srgbClr val="D9D9D9"/>
            </a:solidFill>
          </a:ln>
        </p:spPr>
      </p:pic>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Process Letter and Analysis of Offers</a:t>
            </a:r>
          </a:p>
        </p:txBody>
      </p:sp>
      <p:sp>
        <p:nvSpPr>
          <p:cNvPr id="4" name="Titel 3"/>
          <p:cNvSpPr>
            <a:spLocks noGrp="1"/>
          </p:cNvSpPr>
          <p:nvPr>
            <p:ph type="title"/>
          </p:nvPr>
        </p:nvSpPr>
        <p:spPr/>
        <p:txBody>
          <a:bodyPr/>
          <a:lstStyle/>
          <a:p>
            <a:r>
              <a:rPr lang="en-US" dirty="0" smtClean="0"/>
              <a:t>Overview (2/3)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2202223749"/>
              </p:ext>
            </p:extLst>
          </p:nvPr>
        </p:nvGraphicFramePr>
        <p:xfrm>
          <a:off x="488950" y="1422400"/>
          <a:ext cx="8928100" cy="316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Despite the fact that some of the items in the Process Letter may seem obvious, it is highly recommended to put everything that appears relevant to the process into writing in order to avoid misunderstandings and legal claims for KPMG and the client.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Amongst others, small and medium-sized companies avoid making specific statements about the purchase price in the initial process phase as long as they have not received access to the data room or a management presentation. If these parties are forced to submit a bid, they typically issue a very vaguely formulated offer which is extremely difficult to compare with any other bids. In addition, SMEs usually have problems meeting the deadlines set forth in the Process Letter. These parties are generally very inexperienced with regard to M&amp;A issues and should be encouraged to engage an M&amp;A advisor.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An “EV to equity“ conversion can only occur if the information provided contains a balance that allows for the derivation of the deductible items.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assumptions and conditions upon which an indicative offer is based may be very extensive. It is recommended to concentrate on the points that deviate from the standard formulations.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grpSp>
        <p:nvGrpSpPr>
          <p:cNvPr id="36" name="Gruppieren 35"/>
          <p:cNvGrpSpPr/>
          <p:nvPr/>
        </p:nvGrpSpPr>
        <p:grpSpPr>
          <a:xfrm>
            <a:off x="604074" y="3278267"/>
            <a:ext cx="371793" cy="461665"/>
            <a:chOff x="3638116" y="2564904"/>
            <a:chExt cx="559663" cy="694947"/>
          </a:xfrm>
        </p:grpSpPr>
        <p:sp>
          <p:nvSpPr>
            <p:cNvPr id="37" name="Ellipse 36"/>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Akkord 37"/>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1" name="Akkord 40"/>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2" name="Rechteck 41"/>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3" name="Gruppieren 42"/>
          <p:cNvGrpSpPr/>
          <p:nvPr/>
        </p:nvGrpSpPr>
        <p:grpSpPr>
          <a:xfrm>
            <a:off x="601832" y="4005654"/>
            <a:ext cx="371793" cy="461665"/>
            <a:chOff x="3638116" y="2564904"/>
            <a:chExt cx="559663" cy="694947"/>
          </a:xfrm>
        </p:grpSpPr>
        <p:sp>
          <p:nvSpPr>
            <p:cNvPr id="44" name="Ellipse 4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5" name="Akkord 4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8" name="Akkord 4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9" name="Rechteck 48"/>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4" name="Gruppieren 63"/>
          <p:cNvGrpSpPr/>
          <p:nvPr/>
        </p:nvGrpSpPr>
        <p:grpSpPr>
          <a:xfrm>
            <a:off x="606968" y="1823491"/>
            <a:ext cx="371794" cy="461665"/>
            <a:chOff x="2619016" y="2564904"/>
            <a:chExt cx="559665" cy="694949"/>
          </a:xfrm>
        </p:grpSpPr>
        <p:grpSp>
          <p:nvGrpSpPr>
            <p:cNvPr id="65" name="Gruppieren 64"/>
            <p:cNvGrpSpPr/>
            <p:nvPr/>
          </p:nvGrpSpPr>
          <p:grpSpPr>
            <a:xfrm>
              <a:off x="2619016" y="2617334"/>
              <a:ext cx="559665" cy="561552"/>
              <a:chOff x="5484264" y="4001307"/>
              <a:chExt cx="1409320" cy="1414073"/>
            </a:xfrm>
          </p:grpSpPr>
          <p:sp>
            <p:nvSpPr>
              <p:cNvPr id="70" name="Ellipse 69"/>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82" name="Akkord 81"/>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6" name="Akkord 85"/>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8" name="Rechteck 8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9" name="Akkord 8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66" name="Rechteck 65"/>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90" name="Gruppieren 89"/>
          <p:cNvGrpSpPr/>
          <p:nvPr/>
        </p:nvGrpSpPr>
        <p:grpSpPr>
          <a:xfrm>
            <a:off x="604074" y="2550879"/>
            <a:ext cx="371793" cy="461665"/>
            <a:chOff x="3638116" y="2564904"/>
            <a:chExt cx="559663" cy="694947"/>
          </a:xfrm>
        </p:grpSpPr>
        <p:sp>
          <p:nvSpPr>
            <p:cNvPr id="91" name="Ellipse 9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92" name="Akkord 9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3" name="Akkord 9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5" name="Akkord 9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6" name="Rechteck 9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58002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a:t>Process Letter and Analysis of Offers</a:t>
            </a:r>
          </a:p>
        </p:txBody>
      </p:sp>
      <p:sp>
        <p:nvSpPr>
          <p:cNvPr id="4" name="Titel 3"/>
          <p:cNvSpPr>
            <a:spLocks noGrp="1"/>
          </p:cNvSpPr>
          <p:nvPr>
            <p:ph type="title"/>
          </p:nvPr>
        </p:nvSpPr>
        <p:spPr/>
        <p:txBody>
          <a:bodyPr/>
          <a:lstStyle/>
          <a:p>
            <a:r>
              <a:rPr lang="en-US" noProof="0" dirty="0" smtClean="0"/>
              <a:t>Overview (3/4) – </a:t>
            </a:r>
            <a:r>
              <a:rPr lang="en-US" noProof="0" dirty="0"/>
              <a:t>Core </a:t>
            </a:r>
            <a:r>
              <a:rPr lang="en-US" noProof="0" dirty="0" smtClean="0"/>
              <a:t>issues (Process Letter)</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1784362893"/>
              </p:ext>
            </p:extLst>
          </p:nvPr>
        </p:nvGraphicFramePr>
        <p:xfrm>
          <a:off x="488950" y="1422400"/>
          <a:ext cx="8928000" cy="4572000"/>
        </p:xfrm>
        <a:graphic>
          <a:graphicData uri="http://schemas.openxmlformats.org/drawingml/2006/table">
            <a:tbl>
              <a:tblPr firstRow="1" bandRow="1">
                <a:tableStyleId>{5C22544A-7EE6-4342-B048-85BDC9FD1C3A}</a:tableStyleId>
              </a:tblPr>
              <a:tblGrid>
                <a:gridCol w="2520000"/>
                <a:gridCol w="5832000"/>
                <a:gridCol w="57600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1224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tx2"/>
                          </a:solidFill>
                        </a:rPr>
                        <a:t>How can be ensured that only “real” potential buyers are entering the process instead of parties that are merely interested in collecting confidential information about competitors? How can it be ensured that the management of the interested parties remains feasible?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This is one of the key reasons for Process Letter I since the request for a well established indicative bid provides a (costly) obstacle to any potential bidder. Only those parties which provide a timely and complete indicative offer are given access to the data room, the management expert sessions and Q&amp;A.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1224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tx2"/>
                          </a:solidFill>
                          <a:latin typeface="+mn-lt"/>
                          <a:ea typeface="+mn-ea"/>
                          <a:cs typeface="+mn-cs"/>
                        </a:rPr>
                        <a:t>2. 		How can be ensured that the important deadlines are met?</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Provide clear and unmistakable information about the respective (bid) deadlines</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Formulate the consequences of not adhering to the deadlines in order to avoid any legal claims by the interested party</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1836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tx2"/>
                          </a:solidFill>
                          <a:latin typeface="+mn-lt"/>
                          <a:ea typeface="+mn-ea"/>
                          <a:cs typeface="+mn-cs"/>
                        </a:rPr>
                        <a:t>How can be ensured that the offers are comparable?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Formulate a detailed description of the information that should be contained in an indicative offer</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The less flexibility potential bidders have in structuring their bid, the easier it is to compare the individual offers, e.g.:</a:t>
                      </a:r>
                    </a:p>
                    <a:p>
                      <a:pPr marL="360000" marR="0" lvl="0" indent="-144000" algn="l" defTabSz="91440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Price on a cash and debt free basis</a:t>
                      </a:r>
                    </a:p>
                    <a:p>
                      <a:pPr marL="360000" marR="0" lvl="0" indent="-144000" algn="l" defTabSz="91440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Payment in a single cash transaction</a:t>
                      </a:r>
                    </a:p>
                    <a:p>
                      <a:pPr marL="360000" marR="0" lvl="0" indent="-144000" algn="l" defTabSz="91440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Bank statement only as accepted proof of financing</a:t>
                      </a:r>
                    </a:p>
                    <a:p>
                      <a:pPr marL="360000" marR="0" lvl="0" indent="-144000" algn="l" defTabSz="91440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a:t>Process Letter and Analysis of Offers</a:t>
            </a:r>
          </a:p>
        </p:txBody>
      </p:sp>
      <p:sp>
        <p:nvSpPr>
          <p:cNvPr id="4" name="Titel 3"/>
          <p:cNvSpPr>
            <a:spLocks noGrp="1"/>
          </p:cNvSpPr>
          <p:nvPr>
            <p:ph type="title"/>
          </p:nvPr>
        </p:nvSpPr>
        <p:spPr/>
        <p:txBody>
          <a:bodyPr/>
          <a:lstStyle/>
          <a:p>
            <a:r>
              <a:rPr lang="en-US" noProof="0" dirty="0" smtClean="0"/>
              <a:t>Overview (4/4) – Core issues (Analysis of Offers)</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2924360445"/>
              </p:ext>
            </p:extLst>
          </p:nvPr>
        </p:nvGraphicFramePr>
        <p:xfrm>
          <a:off x="488950" y="1422400"/>
          <a:ext cx="8928000" cy="4608000"/>
        </p:xfrm>
        <a:graphic>
          <a:graphicData uri="http://schemas.openxmlformats.org/drawingml/2006/table">
            <a:tbl>
              <a:tblPr firstRow="1" bandRow="1">
                <a:tableStyleId>{5C22544A-7EE6-4342-B048-85BDC9FD1C3A}</a:tableStyleId>
              </a:tblPr>
              <a:tblGrid>
                <a:gridCol w="2520000"/>
                <a:gridCol w="5832000"/>
                <a:gridCol w="57600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04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tx2"/>
                          </a:solidFill>
                        </a:rPr>
                        <a:t>How can offers be compared regarding the purchase price?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enterprise value </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Conversion to equity value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18-19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792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tx2"/>
                          </a:solidFill>
                          <a:latin typeface="+mn-lt"/>
                          <a:ea typeface="+mn-ea"/>
                          <a:cs typeface="+mn-cs"/>
                        </a:rPr>
                        <a:t>2. 		Is the offer sufficiently funded?</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Description of equity and debt financing:</a:t>
                      </a:r>
                    </a:p>
                    <a:p>
                      <a:pPr marL="360000" marR="0" lvl="0" indent="-144000" algn="l" defTabSz="91440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Equity: Presentation of the liquid funds (request current balance on effective date)</a:t>
                      </a:r>
                    </a:p>
                    <a:p>
                      <a:pPr marL="360000" marR="0" lvl="0" indent="-144000" algn="l" defTabSz="91440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Debt: Is there a commitment for financing by the banks (e.g. Commitment letter)?</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04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tx2"/>
                          </a:solidFill>
                          <a:latin typeface="+mn-lt"/>
                          <a:ea typeface="+mn-ea"/>
                          <a:cs typeface="+mn-cs"/>
                        </a:rPr>
                        <a:t>On what assumptions and conditions is the indicative offer based?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List of the relevant items in the summary, especially with differences as far as several offers exist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rowSpan="5">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20-21</a:t>
                      </a:r>
                    </a:p>
                  </a:txBody>
                  <a:tcPr marL="54000" marR="54000" marT="54000" marB="5400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04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dirty="0" smtClean="0">
                          <a:solidFill>
                            <a:schemeClr val="tx2"/>
                          </a:solidFill>
                          <a:latin typeface="+mn-lt"/>
                          <a:ea typeface="+mn-ea"/>
                          <a:cs typeface="+mn-cs"/>
                        </a:rPr>
                        <a:t>What are the reasons for the potential interested party’s interest?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Description of the interested party’s strategy</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vMerge="1">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04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dirty="0" smtClean="0">
                          <a:solidFill>
                            <a:schemeClr val="tx2"/>
                          </a:solidFill>
                          <a:latin typeface="+mn-lt"/>
                          <a:ea typeface="+mn-ea"/>
                          <a:cs typeface="+mn-cs"/>
                        </a:rPr>
                        <a:t>Which committees have to approve the transaction?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List of the committees’ concerns</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Involvement of the committees in the sales process to date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vMerge="1">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04000">
                <a:tc>
                  <a:txBody>
                    <a:bodyPr/>
                    <a:lstStyle/>
                    <a:p>
                      <a:pPr marL="228600" indent="-228600">
                        <a:lnSpc>
                          <a:spcPct val="95000"/>
                        </a:lnSpc>
                        <a:spcBef>
                          <a:spcPts val="0"/>
                        </a:spcBef>
                        <a:spcAft>
                          <a:spcPts val="200"/>
                        </a:spcAft>
                        <a:buFont typeface="+mj-lt"/>
                        <a:buAutoNum type="arabicPeriod" startAt="6"/>
                        <a:tabLst>
                          <a:tab pos="176213" algn="l"/>
                        </a:tabLst>
                      </a:pPr>
                      <a:r>
                        <a:rPr lang="en-US" sz="900" b="1" kern="1200" dirty="0" smtClean="0">
                          <a:solidFill>
                            <a:schemeClr val="tx2"/>
                          </a:solidFill>
                          <a:latin typeface="+mn-lt"/>
                          <a:ea typeface="+mn-ea"/>
                          <a:cs typeface="+mn-cs"/>
                        </a:rPr>
                        <a:t>What timeline does the interested party expect until signing/closing?</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Indicative timeline and the related achievability</a:t>
                      </a:r>
                    </a:p>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How much activity has been demonstrated thus far/ has the timeline been maintained up to now?</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vMerge="1">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04000">
                <a:tc>
                  <a:txBody>
                    <a:bodyPr/>
                    <a:lstStyle/>
                    <a:p>
                      <a:pPr marL="228600" indent="-228600">
                        <a:lnSpc>
                          <a:spcPct val="95000"/>
                        </a:lnSpc>
                        <a:spcBef>
                          <a:spcPts val="0"/>
                        </a:spcBef>
                        <a:spcAft>
                          <a:spcPts val="200"/>
                        </a:spcAft>
                        <a:buFont typeface="+mj-lt"/>
                        <a:buAutoNum type="arabicPeriod" startAt="7"/>
                        <a:tabLst>
                          <a:tab pos="176213" algn="l"/>
                        </a:tabLst>
                      </a:pPr>
                      <a:r>
                        <a:rPr lang="en-US" sz="900" b="1" kern="1200" dirty="0" smtClean="0">
                          <a:solidFill>
                            <a:schemeClr val="tx2"/>
                          </a:solidFill>
                          <a:latin typeface="+mn-lt"/>
                          <a:ea typeface="+mn-ea"/>
                          <a:cs typeface="+mn-cs"/>
                        </a:rPr>
                        <a:t>What are material open points of the due diligence phase?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Estimation of the scope of the (still outstanding) due diligence allows for conclusions to be drawn about the reliability of the offer</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vMerge="1">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04000">
                <a:tc>
                  <a:txBody>
                    <a:bodyPr/>
                    <a:lstStyle/>
                    <a:p>
                      <a:pPr marL="228600" indent="-228600">
                        <a:lnSpc>
                          <a:spcPct val="95000"/>
                        </a:lnSpc>
                        <a:spcBef>
                          <a:spcPts val="0"/>
                        </a:spcBef>
                        <a:spcAft>
                          <a:spcPts val="200"/>
                        </a:spcAft>
                        <a:buFont typeface="+mj-lt"/>
                        <a:buAutoNum type="arabicPeriod" startAt="8"/>
                        <a:tabLst>
                          <a:tab pos="176213" algn="l"/>
                        </a:tabLst>
                      </a:pPr>
                      <a:r>
                        <a:rPr lang="en-US" sz="900" b="1" kern="1200" dirty="0" smtClean="0">
                          <a:solidFill>
                            <a:schemeClr val="tx2"/>
                          </a:solidFill>
                          <a:latin typeface="+mn-lt"/>
                          <a:ea typeface="+mn-ea"/>
                          <a:cs typeface="+mn-cs"/>
                        </a:rPr>
                        <a:t>Buyer’s intentions with regard to management and employees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Estimation of the potential buyer’s intentions regarding the future position of the managements after the transaction as well as about personnel measures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3550584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r>
              <a:rPr lang="en-US" noProof="0" dirty="0" smtClean="0"/>
              <a:t>Example for</a:t>
            </a:r>
            <a:br>
              <a:rPr lang="en-US" noProof="0" dirty="0" smtClean="0"/>
            </a:br>
            <a:r>
              <a:rPr lang="en-US" noProof="0" dirty="0" smtClean="0"/>
              <a:t>Process Letter I &amp; II</a:t>
            </a:r>
            <a:endParaRPr lang="en-US" noProof="0" dirty="0"/>
          </a:p>
        </p:txBody>
      </p:sp>
    </p:spTree>
    <p:extLst>
      <p:ext uri="{BB962C8B-B14F-4D97-AF65-F5344CB8AC3E}">
        <p14:creationId xmlns:p14="http://schemas.microsoft.com/office/powerpoint/2010/main" val="4029857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pPr>
              <a:lnSpc>
                <a:spcPct val="123000"/>
              </a:lnSpc>
              <a:spcBef>
                <a:spcPts val="400"/>
              </a:spcBef>
            </a:pPr>
            <a:r>
              <a:rPr lang="en-US" noProof="0" dirty="0"/>
              <a:t>A detailed Process Letter is the basis for a smooth due diligence, effective offer analysis and an efficient and legally protected sales process.</a:t>
            </a:r>
          </a:p>
        </p:txBody>
      </p:sp>
      <p:sp>
        <p:nvSpPr>
          <p:cNvPr id="8" name="Textplatzhalter 7"/>
          <p:cNvSpPr>
            <a:spLocks noGrp="1"/>
          </p:cNvSpPr>
          <p:nvPr>
            <p:ph type="body" sz="quarter" idx="12"/>
          </p:nvPr>
        </p:nvSpPr>
        <p:spPr/>
        <p:txBody>
          <a:bodyPr/>
          <a:lstStyle/>
          <a:p>
            <a:r>
              <a:rPr lang="en-US" noProof="0" dirty="0"/>
              <a:t>Key content</a:t>
            </a:r>
          </a:p>
          <a:p>
            <a:pPr lvl="2"/>
            <a:r>
              <a:rPr lang="en-US" noProof="0" dirty="0"/>
              <a:t>This letter will only be issued after a Confidentiality Agreement has been signed by the potential bidder</a:t>
            </a:r>
          </a:p>
          <a:p>
            <a:pPr lvl="2"/>
            <a:r>
              <a:rPr lang="en-US" noProof="0" dirty="0"/>
              <a:t>Typically, an Information Memorandum about the target company is prepared and send out</a:t>
            </a:r>
          </a:p>
          <a:p>
            <a:pPr lvl="3"/>
            <a:r>
              <a:rPr lang="en-US" noProof="0" dirty="0"/>
              <a:t>An Information Memorandum is both a descriptive document about the target company, containing information about products, markets, suppliers, customers, historical and forward looking financials, etc. and a marketing tool at the same time</a:t>
            </a:r>
          </a:p>
          <a:p>
            <a:pPr lvl="2"/>
            <a:r>
              <a:rPr lang="en-US" noProof="0" dirty="0"/>
              <a:t>The desired percentage of shares to be divested or retained needs to be defined by the client</a:t>
            </a:r>
          </a:p>
          <a:p>
            <a:endParaRPr lang="en-US" noProof="0" dirty="0"/>
          </a:p>
        </p:txBody>
      </p:sp>
      <p:sp>
        <p:nvSpPr>
          <p:cNvPr id="4" name="Titel 3"/>
          <p:cNvSpPr>
            <a:spLocks noGrp="1"/>
          </p:cNvSpPr>
          <p:nvPr>
            <p:ph type="title"/>
          </p:nvPr>
        </p:nvSpPr>
        <p:spPr/>
        <p:txBody>
          <a:bodyPr/>
          <a:lstStyle/>
          <a:p>
            <a:r>
              <a:rPr lang="en-US" noProof="0" dirty="0"/>
              <a:t>Process Letter I (1/5)</a:t>
            </a:r>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graphicFrame>
        <p:nvGraphicFramePr>
          <p:cNvPr id="27" name="Group 90"/>
          <p:cNvGraphicFramePr>
            <a:graphicFrameLocks noGrp="1"/>
          </p:cNvGraphicFramePr>
          <p:nvPr>
            <p:custDataLst>
              <p:tags r:id="rId2"/>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Standard Process Letter I</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29" name="Picture 5"/>
          <p:cNvPicPr>
            <a:picLocks noChangeAspect="1" noChangeArrowheads="1"/>
          </p:cNvPicPr>
          <p:nvPr/>
        </p:nvPicPr>
        <p:blipFill>
          <a:blip r:embed="rId4" cstate="print"/>
          <a:srcRect/>
          <a:stretch>
            <a:fillRect/>
          </a:stretch>
        </p:blipFill>
        <p:spPr bwMode="auto">
          <a:xfrm>
            <a:off x="2461846" y="1431193"/>
            <a:ext cx="3235569" cy="4589994"/>
          </a:xfrm>
          <a:prstGeom prst="rect">
            <a:avLst/>
          </a:prstGeom>
          <a:noFill/>
          <a:ln w="9525">
            <a:solidFill>
              <a:srgbClr val="D9D9D9"/>
            </a:solidFill>
            <a:miter lim="800000"/>
            <a:headEnd/>
            <a:tailEnd/>
          </a:ln>
        </p:spPr>
      </p:pic>
      <p:sp>
        <p:nvSpPr>
          <p:cNvPr id="30" name="Oval 13"/>
          <p:cNvSpPr/>
          <p:nvPr/>
        </p:nvSpPr>
        <p:spPr>
          <a:xfrm>
            <a:off x="5367179" y="4742831"/>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2</a:t>
            </a:r>
            <a:endParaRPr lang="en-US" sz="800" b="1" dirty="0"/>
          </a:p>
        </p:txBody>
      </p:sp>
      <p:sp>
        <p:nvSpPr>
          <p:cNvPr id="31" name="Oval 12"/>
          <p:cNvSpPr/>
          <p:nvPr/>
        </p:nvSpPr>
        <p:spPr>
          <a:xfrm>
            <a:off x="5367179" y="3509801"/>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1</a:t>
            </a:r>
            <a:endParaRPr lang="en-US" sz="800" b="1" dirty="0"/>
          </a:p>
        </p:txBody>
      </p:sp>
      <p:sp>
        <p:nvSpPr>
          <p:cNvPr id="32" name="Oval 20"/>
          <p:cNvSpPr/>
          <p:nvPr/>
        </p:nvSpPr>
        <p:spPr>
          <a:xfrm>
            <a:off x="5367179" y="5268826"/>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3</a:t>
            </a:r>
            <a:endParaRPr lang="en-US" sz="800" b="1" dirty="0"/>
          </a:p>
        </p:txBody>
      </p:sp>
      <p:sp>
        <p:nvSpPr>
          <p:cNvPr id="33" name="Oval 12"/>
          <p:cNvSpPr/>
          <p:nvPr/>
        </p:nvSpPr>
        <p:spPr>
          <a:xfrm>
            <a:off x="6017810" y="164583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1</a:t>
            </a:r>
            <a:endParaRPr lang="en-US" sz="800" b="1" dirty="0"/>
          </a:p>
        </p:txBody>
      </p:sp>
      <p:sp>
        <p:nvSpPr>
          <p:cNvPr id="34" name="Oval 12"/>
          <p:cNvSpPr/>
          <p:nvPr/>
        </p:nvSpPr>
        <p:spPr>
          <a:xfrm>
            <a:off x="6017810" y="199752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2</a:t>
            </a:r>
            <a:endParaRPr lang="en-US" sz="800" b="1" dirty="0"/>
          </a:p>
        </p:txBody>
      </p:sp>
      <p:sp>
        <p:nvSpPr>
          <p:cNvPr id="35" name="Oval 12"/>
          <p:cNvSpPr/>
          <p:nvPr/>
        </p:nvSpPr>
        <p:spPr>
          <a:xfrm>
            <a:off x="6017810" y="3096563"/>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3</a:t>
            </a:r>
            <a:endParaRPr lang="en-US" sz="800" b="1" dirty="0"/>
          </a:p>
        </p:txBody>
      </p:sp>
      <p:sp>
        <p:nvSpPr>
          <p:cNvPr id="14" name="Rechteck 13"/>
          <p:cNvSpPr/>
          <p:nvPr/>
        </p:nvSpPr>
        <p:spPr>
          <a:xfrm>
            <a:off x="-1266825" y="15875"/>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WORD FILE:</a:t>
            </a:r>
          </a:p>
          <a:p>
            <a:pPr algn="ctr"/>
            <a:r>
              <a:rPr lang="en-US" sz="900" dirty="0" smtClean="0">
                <a:solidFill>
                  <a:schemeClr val="bg1"/>
                </a:solidFill>
              </a:rPr>
              <a:t>Standard process Letter 1</a:t>
            </a:r>
          </a:p>
        </p:txBody>
      </p:sp>
      <p:graphicFrame>
        <p:nvGraphicFramePr>
          <p:cNvPr id="15" name="Object 14"/>
          <p:cNvGraphicFramePr>
            <a:graphicFrameLocks noChangeAspect="1"/>
          </p:cNvGraphicFramePr>
          <p:nvPr>
            <p:extLst>
              <p:ext uri="{D42A27DB-BD31-4B8C-83A1-F6EECF244321}">
                <p14:modId xmlns:p14="http://schemas.microsoft.com/office/powerpoint/2010/main" val="2440402401"/>
              </p:ext>
            </p:extLst>
          </p:nvPr>
        </p:nvGraphicFramePr>
        <p:xfrm>
          <a:off x="-1128713" y="606425"/>
          <a:ext cx="914400" cy="771525"/>
        </p:xfrm>
        <a:graphic>
          <a:graphicData uri="http://schemas.openxmlformats.org/presentationml/2006/ole">
            <mc:AlternateContent xmlns:mc="http://schemas.openxmlformats.org/markup-compatibility/2006">
              <mc:Choice xmlns:v="urn:schemas-microsoft-com:vml" Requires="v">
                <p:oleObj spid="_x0000_s4118" name="Dokument" showAsIcon="1" r:id="rId5" imgW="914400" imgH="771480" progId="Word.Document.12">
                  <p:embed/>
                </p:oleObj>
              </mc:Choice>
              <mc:Fallback>
                <p:oleObj name="Dokument" showAsIcon="1" r:id="rId5" imgW="914400" imgH="771480" progId="Word.Document.12">
                  <p:embed/>
                  <p:pic>
                    <p:nvPicPr>
                      <p:cNvPr id="0" name=""/>
                      <p:cNvPicPr>
                        <a:picLocks noChangeAspect="1" noChangeArrowheads="1"/>
                      </p:cNvPicPr>
                      <p:nvPr/>
                    </p:nvPicPr>
                    <p:blipFill>
                      <a:blip r:embed="rId6"/>
                      <a:srcRect/>
                      <a:stretch>
                        <a:fillRect/>
                      </a:stretch>
                    </p:blipFill>
                    <p:spPr bwMode="auto">
                      <a:xfrm>
                        <a:off x="-1128713" y="606425"/>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681866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lstStyle/>
          <a:p>
            <a:pPr>
              <a:lnSpc>
                <a:spcPct val="123000"/>
              </a:lnSpc>
              <a:spcBef>
                <a:spcPts val="400"/>
              </a:spcBef>
            </a:pPr>
            <a:r>
              <a:rPr lang="en-US" noProof="0" dirty="0"/>
              <a:t>Clearly defined bid requirements makes the Analysis of Offers easier for the advisor.</a:t>
            </a:r>
          </a:p>
        </p:txBody>
      </p:sp>
      <p:sp>
        <p:nvSpPr>
          <p:cNvPr id="8" name="Textplatzhalter 7"/>
          <p:cNvSpPr>
            <a:spLocks noGrp="1"/>
          </p:cNvSpPr>
          <p:nvPr>
            <p:ph type="body" sz="quarter" idx="12"/>
          </p:nvPr>
        </p:nvSpPr>
        <p:spPr/>
        <p:txBody>
          <a:bodyPr/>
          <a:lstStyle/>
          <a:p>
            <a:r>
              <a:rPr lang="en-US" noProof="0" dirty="0"/>
              <a:t>Key content</a:t>
            </a:r>
          </a:p>
          <a:p>
            <a:pPr lvl="2"/>
            <a:r>
              <a:rPr lang="en-US" noProof="0" dirty="0"/>
              <a:t>The content and level of detail of the indicative offers requested from the potential buyers is decisive for the comparability and the subsequent analysis of the bids</a:t>
            </a:r>
          </a:p>
          <a:p>
            <a:pPr lvl="3"/>
            <a:r>
              <a:rPr lang="en-US" noProof="0" dirty="0"/>
              <a:t>A more detailed description is provided in Appendix I </a:t>
            </a:r>
            <a:r>
              <a:rPr lang="en-US" noProof="0" dirty="0" smtClean="0"/>
              <a:t>of the Standard Process Letter I</a:t>
            </a:r>
            <a:endParaRPr lang="en-US" noProof="0" dirty="0"/>
          </a:p>
          <a:p>
            <a:pPr lvl="2"/>
            <a:r>
              <a:rPr lang="en-US" noProof="0" dirty="0"/>
              <a:t>An unmistakable deadline and clear communication channels ensure that all bids are coming in timely and can be further processed by KPMG</a:t>
            </a:r>
          </a:p>
          <a:p>
            <a:pPr lvl="3"/>
            <a:r>
              <a:rPr lang="en-US" noProof="0" dirty="0"/>
              <a:t>In case of a public tendering procedure this is particularly important since advisors typically will be asked to lay out the criteria by which parties have been excluded from the sale process and a delayed bid might be a </a:t>
            </a:r>
            <a:r>
              <a:rPr lang="en-US" noProof="0" dirty="0" smtClean="0"/>
              <a:t>reason for </a:t>
            </a:r>
            <a:r>
              <a:rPr lang="en-US" noProof="0" dirty="0"/>
              <a:t>an </a:t>
            </a:r>
            <a:r>
              <a:rPr lang="en-US" noProof="0" dirty="0" smtClean="0"/>
              <a:t>exclusion from the process</a:t>
            </a:r>
            <a:endParaRPr lang="en-US" noProof="0" dirty="0"/>
          </a:p>
          <a:p>
            <a:pPr lvl="2"/>
            <a:r>
              <a:rPr lang="en-US" noProof="0" dirty="0"/>
              <a:t>The description of the immediate next steps is important in order to drive the M&amp;A process</a:t>
            </a:r>
          </a:p>
          <a:p>
            <a:pPr lvl="3"/>
            <a:r>
              <a:rPr lang="en-US" noProof="0" dirty="0"/>
              <a:t>It is very important that potential buyers are not being granted access to the data room before they have submitted a complete, timely and well established indicative offer which signals a true intention to acquire the company (instead of merely collecting confidential information)</a:t>
            </a:r>
          </a:p>
          <a:p>
            <a:endParaRPr lang="en-US" noProof="0" dirty="0"/>
          </a:p>
        </p:txBody>
      </p:sp>
      <p:sp>
        <p:nvSpPr>
          <p:cNvPr id="4" name="Titel 3"/>
          <p:cNvSpPr>
            <a:spLocks noGrp="1"/>
          </p:cNvSpPr>
          <p:nvPr>
            <p:ph type="title"/>
          </p:nvPr>
        </p:nvSpPr>
        <p:spPr/>
        <p:txBody>
          <a:bodyPr/>
          <a:lstStyle/>
          <a:p>
            <a:r>
              <a:rPr lang="en-US" noProof="0" dirty="0"/>
              <a:t>Process Letter I </a:t>
            </a:r>
            <a:r>
              <a:rPr lang="en-US" noProof="0" dirty="0" smtClean="0"/>
              <a:t>(2/5</a:t>
            </a:r>
            <a:r>
              <a:rPr lang="en-US" noProof="0" dirty="0"/>
              <a:t>)</a:t>
            </a:r>
          </a:p>
        </p:txBody>
      </p:sp>
      <p:sp>
        <p:nvSpPr>
          <p:cNvPr id="9" name="Textplatzhalter 8"/>
          <p:cNvSpPr>
            <a:spLocks noGrp="1"/>
          </p:cNvSpPr>
          <p:nvPr>
            <p:ph type="body" sz="quarter" idx="13"/>
          </p:nvPr>
        </p:nvSpPr>
        <p:spPr/>
        <p:txBody>
          <a:bodyPr/>
          <a:lstStyle/>
          <a:p>
            <a:r>
              <a:rPr lang="en-US" noProof="0" dirty="0"/>
              <a:t>Process Letter and Analysis of </a:t>
            </a:r>
            <a:r>
              <a:rPr lang="en-US" noProof="0" dirty="0" smtClean="0"/>
              <a:t>Offers</a:t>
            </a:r>
            <a:endParaRPr lang="en-US" noProof="0" dirty="0"/>
          </a:p>
        </p:txBody>
      </p:sp>
      <p:graphicFrame>
        <p:nvGraphicFramePr>
          <p:cNvPr id="27"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chemeClr val="tx1"/>
                          </a:solidFill>
                          <a:effectLst/>
                          <a:latin typeface="+mn-lt"/>
                        </a:rPr>
                        <a:t>Standard Process Letter I</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33" name="Oval 12"/>
          <p:cNvSpPr/>
          <p:nvPr/>
        </p:nvSpPr>
        <p:spPr>
          <a:xfrm>
            <a:off x="6017810" y="164583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4</a:t>
            </a:r>
            <a:endParaRPr lang="en-US" sz="800" b="1" dirty="0"/>
          </a:p>
        </p:txBody>
      </p:sp>
      <p:sp>
        <p:nvSpPr>
          <p:cNvPr id="34" name="Oval 12"/>
          <p:cNvSpPr/>
          <p:nvPr/>
        </p:nvSpPr>
        <p:spPr>
          <a:xfrm>
            <a:off x="6017810" y="2459821"/>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5</a:t>
            </a:r>
            <a:endParaRPr lang="en-US" sz="800" b="1" dirty="0"/>
          </a:p>
        </p:txBody>
      </p:sp>
      <p:sp>
        <p:nvSpPr>
          <p:cNvPr id="35" name="Oval 12"/>
          <p:cNvSpPr/>
          <p:nvPr/>
        </p:nvSpPr>
        <p:spPr>
          <a:xfrm>
            <a:off x="6017810" y="3725914"/>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6</a:t>
            </a:r>
            <a:endParaRPr lang="en-US" sz="800" b="1" dirty="0"/>
          </a:p>
        </p:txBody>
      </p:sp>
      <p:pic>
        <p:nvPicPr>
          <p:cNvPr id="15" name="Picture 11"/>
          <p:cNvPicPr>
            <a:picLocks noChangeArrowheads="1"/>
          </p:cNvPicPr>
          <p:nvPr/>
        </p:nvPicPr>
        <p:blipFill>
          <a:blip r:embed="rId3" cstate="print"/>
          <a:srcRect/>
          <a:stretch>
            <a:fillRect/>
          </a:stretch>
        </p:blipFill>
        <p:spPr bwMode="auto">
          <a:xfrm>
            <a:off x="2461846" y="1431193"/>
            <a:ext cx="3235569" cy="4589994"/>
          </a:xfrm>
          <a:prstGeom prst="rect">
            <a:avLst/>
          </a:prstGeom>
          <a:noFill/>
          <a:ln w="9525">
            <a:solidFill>
              <a:srgbClr val="D9D9D9"/>
            </a:solidFill>
            <a:miter lim="800000"/>
            <a:headEnd/>
            <a:tailEnd/>
          </a:ln>
        </p:spPr>
      </p:pic>
      <p:sp>
        <p:nvSpPr>
          <p:cNvPr id="16" name="Oval 13"/>
          <p:cNvSpPr/>
          <p:nvPr/>
        </p:nvSpPr>
        <p:spPr>
          <a:xfrm>
            <a:off x="5367179" y="3591040"/>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5</a:t>
            </a:r>
            <a:endParaRPr lang="en-US" sz="800" b="1" dirty="0"/>
          </a:p>
        </p:txBody>
      </p:sp>
      <p:sp>
        <p:nvSpPr>
          <p:cNvPr id="17" name="Oval 12"/>
          <p:cNvSpPr/>
          <p:nvPr/>
        </p:nvSpPr>
        <p:spPr>
          <a:xfrm>
            <a:off x="5367179" y="2824000"/>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4</a:t>
            </a:r>
            <a:endParaRPr lang="en-US" sz="800" b="1" dirty="0"/>
          </a:p>
        </p:txBody>
      </p:sp>
      <p:sp>
        <p:nvSpPr>
          <p:cNvPr id="18" name="Oval 20"/>
          <p:cNvSpPr/>
          <p:nvPr/>
        </p:nvSpPr>
        <p:spPr>
          <a:xfrm>
            <a:off x="5367179" y="5022642"/>
            <a:ext cx="144016" cy="1440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t>6</a:t>
            </a:r>
            <a:endParaRPr lang="en-US" sz="800" b="1" dirty="0"/>
          </a:p>
        </p:txBody>
      </p:sp>
    </p:spTree>
    <p:extLst>
      <p:ext uri="{BB962C8B-B14F-4D97-AF65-F5344CB8AC3E}">
        <p14:creationId xmlns:p14="http://schemas.microsoft.com/office/powerpoint/2010/main" val="33912265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3.xml><?xml version="1.0" encoding="utf-8"?>
<p:tagLst xmlns:a="http://schemas.openxmlformats.org/drawingml/2006/main" xmlns:r="http://schemas.openxmlformats.org/officeDocument/2006/relationships" xmlns:p="http://schemas.openxmlformats.org/presentationml/2006/main">
  <p:tag name="ADV_TOP" val="253,25"/>
  <p:tag name="ADV_LEFT" val="129,75"/>
  <p:tag name="ADV_HEIGHT" val="17"/>
  <p:tag name="ADV_WIDTH" val="287,7165"/>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5.xml><?xml version="1.0" encoding="utf-8"?>
<p:tagLst xmlns:a="http://schemas.openxmlformats.org/drawingml/2006/main" xmlns:r="http://schemas.openxmlformats.org/officeDocument/2006/relationships" xmlns:p="http://schemas.openxmlformats.org/presentationml/2006/main">
  <p:tag name="ADV_TOP" val="253,25"/>
  <p:tag name="ADV_LEFT" val="129,75"/>
  <p:tag name="ADV_HEIGHT" val="17"/>
  <p:tag name="ADV_WIDTH" val="287,7165"/>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7.xml><?xml version="1.0" encoding="utf-8"?>
<p:tagLst xmlns:a="http://schemas.openxmlformats.org/drawingml/2006/main" xmlns:r="http://schemas.openxmlformats.org/officeDocument/2006/relationships" xmlns:p="http://schemas.openxmlformats.org/presentationml/2006/main">
  <p:tag name="ADV_TOP" val="253,25"/>
  <p:tag name="ADV_LEFT" val="129,75"/>
  <p:tag name="ADV_HEIGHT" val="17"/>
  <p:tag name="ADV_WIDTH" val="287,7165"/>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9.xml><?xml version="1.0" encoding="utf-8"?>
<p:tagLst xmlns:a="http://schemas.openxmlformats.org/drawingml/2006/main" xmlns:r="http://schemas.openxmlformats.org/officeDocument/2006/relationships" xmlns:p="http://schemas.openxmlformats.org/presentationml/2006/main">
  <p:tag name="COPYRIGHT1"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FE77E8-1E82-46E8-9EA0-FB703E275E57}">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440E166-3EF9-4435-BD32-2E66DBB58B79}">
  <ds:schemaRefs>
    <ds:schemaRef ds:uri="http://schemas.microsoft.com/sharepoint/v3/contenttype/forms"/>
  </ds:schemaRefs>
</ds:datastoreItem>
</file>

<file path=customXml/itemProps3.xml><?xml version="1.0" encoding="utf-8"?>
<ds:datastoreItem xmlns:ds="http://schemas.openxmlformats.org/officeDocument/2006/customXml" ds:itemID="{652E9043-9719-4B50-88B1-13350C1BC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27</TotalTime>
  <Words>3100</Words>
  <Application>Microsoft Office PowerPoint</Application>
  <PresentationFormat>A4 Paper (210x297 mm)</PresentationFormat>
  <Paragraphs>293</Paragraphs>
  <Slides>22</Slides>
  <Notes>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4</vt:i4>
      </vt:variant>
      <vt:variant>
        <vt:lpstr>Slide Titles</vt:lpstr>
      </vt:variant>
      <vt:variant>
        <vt:i4>22</vt:i4>
      </vt:variant>
    </vt:vector>
  </HeadingPairs>
  <TitlesOfParts>
    <vt:vector size="32" baseType="lpstr">
      <vt:lpstr>Arial</vt:lpstr>
      <vt:lpstr>Calibri</vt:lpstr>
      <vt:lpstr>KPMG Extralight</vt:lpstr>
      <vt:lpstr>KPMG Light</vt:lpstr>
      <vt:lpstr>Univers for KPMG Light</vt:lpstr>
      <vt:lpstr>KPMG_Report_4x3_050216_2016</vt:lpstr>
      <vt:lpstr>Microsoft Excel Worksheet</vt:lpstr>
      <vt:lpstr>Dokument</vt:lpstr>
      <vt:lpstr>Präsentation</vt:lpstr>
      <vt:lpstr>Arbeitsblatt</vt:lpstr>
      <vt:lpstr>Workbook Process Letters and Analysis of Offers</vt:lpstr>
      <vt:lpstr>Disclaimer</vt:lpstr>
      <vt:lpstr>Overview (1/3) – Mission statement</vt:lpstr>
      <vt:lpstr>Overview (2/3) – Pitfalls</vt:lpstr>
      <vt:lpstr>Overview (3/4) – Core issues (Process Letter)</vt:lpstr>
      <vt:lpstr>Overview (4/4) – Core issues (Analysis of Offers)</vt:lpstr>
      <vt:lpstr>Example for Process Letter I &amp; II</vt:lpstr>
      <vt:lpstr>Process Letter I (1/5)</vt:lpstr>
      <vt:lpstr>Process Letter I (2/5)</vt:lpstr>
      <vt:lpstr>Process Letter I (3/5)</vt:lpstr>
      <vt:lpstr>Process Letter I (4/5)</vt:lpstr>
      <vt:lpstr>Process Letter I (5/5)</vt:lpstr>
      <vt:lpstr>Process Letter II</vt:lpstr>
      <vt:lpstr>Example for Analysis of Offers</vt:lpstr>
      <vt:lpstr>Content of an offer analysis presentation: Executive summary</vt:lpstr>
      <vt:lpstr>Content of an offer analysis presentation: Overview</vt:lpstr>
      <vt:lpstr>Content of an offer analysis presentation: Qualitative feedback</vt:lpstr>
      <vt:lpstr>Content of an offer analysis presentation: The initial price tag</vt:lpstr>
      <vt:lpstr>Content of an offer analysis presentation: The actual price tag</vt:lpstr>
      <vt:lpstr>Content of an offer analysis presentation: Detailed evaluation</vt:lpstr>
      <vt:lpstr>Content of an offer analysis presentation: Detailed evaluation (alternative)</vt:lpstr>
      <vt:lpstr>PowerPoint Presentation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Karien Jansen</cp:lastModifiedBy>
  <cp:revision>713</cp:revision>
  <dcterms:created xsi:type="dcterms:W3CDTF">2016-06-20T11:42:26Z</dcterms:created>
  <dcterms:modified xsi:type="dcterms:W3CDTF">2017-05-01T13:02:25Z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